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handoutMasterIdLst>
    <p:handoutMasterId r:id="rId21"/>
  </p:handoutMasterIdLst>
  <p:sldIdLst>
    <p:sldId id="256" r:id="rId2"/>
    <p:sldId id="257" r:id="rId3"/>
    <p:sldId id="266" r:id="rId4"/>
    <p:sldId id="263" r:id="rId5"/>
    <p:sldId id="283" r:id="rId6"/>
    <p:sldId id="282" r:id="rId7"/>
    <p:sldId id="271" r:id="rId8"/>
    <p:sldId id="272" r:id="rId9"/>
    <p:sldId id="284" r:id="rId10"/>
    <p:sldId id="264" r:id="rId11"/>
    <p:sldId id="259" r:id="rId12"/>
    <p:sldId id="278" r:id="rId13"/>
    <p:sldId id="279" r:id="rId14"/>
    <p:sldId id="280" r:id="rId15"/>
    <p:sldId id="281" r:id="rId16"/>
    <p:sldId id="260" r:id="rId17"/>
    <p:sldId id="270" r:id="rId18"/>
    <p:sldId id="261"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AA8C171-6F24-46B6-B990-97BA96F4A991}" v="28" dt="2019-07-02T15:16:28.54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94660"/>
  </p:normalViewPr>
  <p:slideViewPr>
    <p:cSldViewPr snapToGrid="0">
      <p:cViewPr varScale="1">
        <p:scale>
          <a:sx n="78" d="100"/>
          <a:sy n="78" d="100"/>
        </p:scale>
        <p:origin x="120"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D33D7AC-B29D-4ED3-8739-B587D884FA3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D5B81281-D10A-4FEC-B668-717F74E378C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FAFEE1D-8DBA-4D82-B98C-980765F51F93}" type="datetimeFigureOut">
              <a:rPr lang="en-US" smtClean="0"/>
              <a:t>7/2/2019</a:t>
            </a:fld>
            <a:endParaRPr lang="en-US"/>
          </a:p>
        </p:txBody>
      </p:sp>
      <p:sp>
        <p:nvSpPr>
          <p:cNvPr id="4" name="Footer Placeholder 3">
            <a:extLst>
              <a:ext uri="{FF2B5EF4-FFF2-40B4-BE49-F238E27FC236}">
                <a16:creationId xmlns:a16="http://schemas.microsoft.com/office/drawing/2014/main" id="{3DABE1A1-DF61-4328-A156-3AB1327F687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3077089D-DB48-4EFA-BC9B-DF7D110894B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56F5177-6A10-471E-8065-581BECFC41C7}" type="slidenum">
              <a:rPr lang="en-US" smtClean="0"/>
              <a:t>‹#›</a:t>
            </a:fld>
            <a:endParaRPr lang="en-US"/>
          </a:p>
        </p:txBody>
      </p:sp>
    </p:spTree>
    <p:extLst>
      <p:ext uri="{BB962C8B-B14F-4D97-AF65-F5344CB8AC3E}">
        <p14:creationId xmlns:p14="http://schemas.microsoft.com/office/powerpoint/2010/main" val="16332540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C0FC02-66D0-421B-94FE-50286C7E51C0}" type="datetimeFigureOut">
              <a:rPr lang="en-US" smtClean="0"/>
              <a:t>7/2/2019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3ABBD95-3C7D-4E37-81BB-DE3D7D1C109E}" type="slidenum">
              <a:rPr lang="en-US" smtClean="0"/>
              <a:t>‹#›</a:t>
            </a:fld>
            <a:endParaRPr lang="en-US"/>
          </a:p>
        </p:txBody>
      </p:sp>
    </p:spTree>
    <p:extLst>
      <p:ext uri="{BB962C8B-B14F-4D97-AF65-F5344CB8AC3E}">
        <p14:creationId xmlns:p14="http://schemas.microsoft.com/office/powerpoint/2010/main" val="38992481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3ABBD95-3C7D-4E37-81BB-DE3D7D1C109E}" type="slidenum">
              <a:rPr lang="en-US" smtClean="0"/>
              <a:t>1</a:t>
            </a:fld>
            <a:endParaRPr lang="en-US"/>
          </a:p>
        </p:txBody>
      </p:sp>
    </p:spTree>
    <p:extLst>
      <p:ext uri="{BB962C8B-B14F-4D97-AF65-F5344CB8AC3E}">
        <p14:creationId xmlns:p14="http://schemas.microsoft.com/office/powerpoint/2010/main" val="3728149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3ABBD95-3C7D-4E37-81BB-DE3D7D1C109E}" type="slidenum">
              <a:rPr lang="en-US" smtClean="0"/>
              <a:t>10</a:t>
            </a:fld>
            <a:endParaRPr lang="en-US"/>
          </a:p>
        </p:txBody>
      </p:sp>
    </p:spTree>
    <p:extLst>
      <p:ext uri="{BB962C8B-B14F-4D97-AF65-F5344CB8AC3E}">
        <p14:creationId xmlns:p14="http://schemas.microsoft.com/office/powerpoint/2010/main" val="34392049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3ABBD95-3C7D-4E37-81BB-DE3D7D1C109E}" type="slidenum">
              <a:rPr lang="en-US" smtClean="0"/>
              <a:t>11</a:t>
            </a:fld>
            <a:endParaRPr lang="en-US"/>
          </a:p>
        </p:txBody>
      </p:sp>
    </p:spTree>
    <p:extLst>
      <p:ext uri="{BB962C8B-B14F-4D97-AF65-F5344CB8AC3E}">
        <p14:creationId xmlns:p14="http://schemas.microsoft.com/office/powerpoint/2010/main" val="29248684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3ABBD95-3C7D-4E37-81BB-DE3D7D1C109E}" type="slidenum">
              <a:rPr lang="en-US" smtClean="0"/>
              <a:t>12</a:t>
            </a:fld>
            <a:endParaRPr lang="en-US"/>
          </a:p>
        </p:txBody>
      </p:sp>
    </p:spTree>
    <p:extLst>
      <p:ext uri="{BB962C8B-B14F-4D97-AF65-F5344CB8AC3E}">
        <p14:creationId xmlns:p14="http://schemas.microsoft.com/office/powerpoint/2010/main" val="42462686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3ABBD95-3C7D-4E37-81BB-DE3D7D1C109E}" type="slidenum">
              <a:rPr lang="en-US" smtClean="0"/>
              <a:t>13</a:t>
            </a:fld>
            <a:endParaRPr lang="en-US"/>
          </a:p>
        </p:txBody>
      </p:sp>
    </p:spTree>
    <p:extLst>
      <p:ext uri="{BB962C8B-B14F-4D97-AF65-F5344CB8AC3E}">
        <p14:creationId xmlns:p14="http://schemas.microsoft.com/office/powerpoint/2010/main" val="21747978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3ABBD95-3C7D-4E37-81BB-DE3D7D1C109E}" type="slidenum">
              <a:rPr lang="en-US" smtClean="0"/>
              <a:t>14</a:t>
            </a:fld>
            <a:endParaRPr lang="en-US"/>
          </a:p>
        </p:txBody>
      </p:sp>
    </p:spTree>
    <p:extLst>
      <p:ext uri="{BB962C8B-B14F-4D97-AF65-F5344CB8AC3E}">
        <p14:creationId xmlns:p14="http://schemas.microsoft.com/office/powerpoint/2010/main" val="20713141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3ABBD95-3C7D-4E37-81BB-DE3D7D1C109E}" type="slidenum">
              <a:rPr lang="en-US" smtClean="0"/>
              <a:t>15</a:t>
            </a:fld>
            <a:endParaRPr lang="en-US"/>
          </a:p>
        </p:txBody>
      </p:sp>
    </p:spTree>
    <p:extLst>
      <p:ext uri="{BB962C8B-B14F-4D97-AF65-F5344CB8AC3E}">
        <p14:creationId xmlns:p14="http://schemas.microsoft.com/office/powerpoint/2010/main" val="8524275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3ABBD95-3C7D-4E37-81BB-DE3D7D1C109E}" type="slidenum">
              <a:rPr lang="en-US" smtClean="0"/>
              <a:t>16</a:t>
            </a:fld>
            <a:endParaRPr lang="en-US"/>
          </a:p>
        </p:txBody>
      </p:sp>
    </p:spTree>
    <p:extLst>
      <p:ext uri="{BB962C8B-B14F-4D97-AF65-F5344CB8AC3E}">
        <p14:creationId xmlns:p14="http://schemas.microsoft.com/office/powerpoint/2010/main" val="37199580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3ABBD95-3C7D-4E37-81BB-DE3D7D1C109E}" type="slidenum">
              <a:rPr lang="en-US" smtClean="0"/>
              <a:t>17</a:t>
            </a:fld>
            <a:endParaRPr lang="en-US"/>
          </a:p>
        </p:txBody>
      </p:sp>
    </p:spTree>
    <p:extLst>
      <p:ext uri="{BB962C8B-B14F-4D97-AF65-F5344CB8AC3E}">
        <p14:creationId xmlns:p14="http://schemas.microsoft.com/office/powerpoint/2010/main" val="284611787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3ABBD95-3C7D-4E37-81BB-DE3D7D1C109E}" type="slidenum">
              <a:rPr lang="en-US" smtClean="0"/>
              <a:t>18</a:t>
            </a:fld>
            <a:endParaRPr lang="en-US"/>
          </a:p>
        </p:txBody>
      </p:sp>
    </p:spTree>
    <p:extLst>
      <p:ext uri="{BB962C8B-B14F-4D97-AF65-F5344CB8AC3E}">
        <p14:creationId xmlns:p14="http://schemas.microsoft.com/office/powerpoint/2010/main" val="25996142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3ABBD95-3C7D-4E37-81BB-DE3D7D1C109E}" type="slidenum">
              <a:rPr lang="en-US" smtClean="0"/>
              <a:t>2</a:t>
            </a:fld>
            <a:endParaRPr lang="en-US"/>
          </a:p>
        </p:txBody>
      </p:sp>
    </p:spTree>
    <p:extLst>
      <p:ext uri="{BB962C8B-B14F-4D97-AF65-F5344CB8AC3E}">
        <p14:creationId xmlns:p14="http://schemas.microsoft.com/office/powerpoint/2010/main" val="23245552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3ABBD95-3C7D-4E37-81BB-DE3D7D1C109E}" type="slidenum">
              <a:rPr lang="en-US" smtClean="0"/>
              <a:t>3</a:t>
            </a:fld>
            <a:endParaRPr lang="en-US"/>
          </a:p>
        </p:txBody>
      </p:sp>
    </p:spTree>
    <p:extLst>
      <p:ext uri="{BB962C8B-B14F-4D97-AF65-F5344CB8AC3E}">
        <p14:creationId xmlns:p14="http://schemas.microsoft.com/office/powerpoint/2010/main" val="26825300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3ABBD95-3C7D-4E37-81BB-DE3D7D1C109E}" type="slidenum">
              <a:rPr lang="en-US" smtClean="0"/>
              <a:t>4</a:t>
            </a:fld>
            <a:endParaRPr lang="en-US"/>
          </a:p>
        </p:txBody>
      </p:sp>
    </p:spTree>
    <p:extLst>
      <p:ext uri="{BB962C8B-B14F-4D97-AF65-F5344CB8AC3E}">
        <p14:creationId xmlns:p14="http://schemas.microsoft.com/office/powerpoint/2010/main" val="28471617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3ABBD95-3C7D-4E37-81BB-DE3D7D1C109E}" type="slidenum">
              <a:rPr lang="en-US" smtClean="0"/>
              <a:t>5</a:t>
            </a:fld>
            <a:endParaRPr lang="en-US"/>
          </a:p>
        </p:txBody>
      </p:sp>
    </p:spTree>
    <p:extLst>
      <p:ext uri="{BB962C8B-B14F-4D97-AF65-F5344CB8AC3E}">
        <p14:creationId xmlns:p14="http://schemas.microsoft.com/office/powerpoint/2010/main" val="41911650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3ABBD95-3C7D-4E37-81BB-DE3D7D1C109E}" type="slidenum">
              <a:rPr lang="en-US" smtClean="0"/>
              <a:t>6</a:t>
            </a:fld>
            <a:endParaRPr lang="en-US"/>
          </a:p>
        </p:txBody>
      </p:sp>
    </p:spTree>
    <p:extLst>
      <p:ext uri="{BB962C8B-B14F-4D97-AF65-F5344CB8AC3E}">
        <p14:creationId xmlns:p14="http://schemas.microsoft.com/office/powerpoint/2010/main" val="21370924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3ABBD95-3C7D-4E37-81BB-DE3D7D1C109E}" type="slidenum">
              <a:rPr lang="en-US" smtClean="0"/>
              <a:t>7</a:t>
            </a:fld>
            <a:endParaRPr lang="en-US"/>
          </a:p>
        </p:txBody>
      </p:sp>
    </p:spTree>
    <p:extLst>
      <p:ext uri="{BB962C8B-B14F-4D97-AF65-F5344CB8AC3E}">
        <p14:creationId xmlns:p14="http://schemas.microsoft.com/office/powerpoint/2010/main" val="15174775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3ABBD95-3C7D-4E37-81BB-DE3D7D1C109E}" type="slidenum">
              <a:rPr lang="en-US" smtClean="0"/>
              <a:t>8</a:t>
            </a:fld>
            <a:endParaRPr lang="en-US"/>
          </a:p>
        </p:txBody>
      </p:sp>
    </p:spTree>
    <p:extLst>
      <p:ext uri="{BB962C8B-B14F-4D97-AF65-F5344CB8AC3E}">
        <p14:creationId xmlns:p14="http://schemas.microsoft.com/office/powerpoint/2010/main" val="1691248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3ABBD95-3C7D-4E37-81BB-DE3D7D1C109E}" type="slidenum">
              <a:rPr lang="en-US" smtClean="0"/>
              <a:t>9</a:t>
            </a:fld>
            <a:endParaRPr lang="en-US"/>
          </a:p>
        </p:txBody>
      </p:sp>
    </p:spTree>
    <p:extLst>
      <p:ext uri="{BB962C8B-B14F-4D97-AF65-F5344CB8AC3E}">
        <p14:creationId xmlns:p14="http://schemas.microsoft.com/office/powerpoint/2010/main" val="389806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F71DEFB-AACF-49D1-9B9D-E2348F15D739}" type="datetimeFigureOut">
              <a:rPr lang="en-US" smtClean="0"/>
              <a:t>7/2/2019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2F3E81-4609-42FA-8FD5-9CA933531A85}" type="slidenum">
              <a:rPr lang="en-US" smtClean="0"/>
              <a:t>‹#›</a:t>
            </a:fld>
            <a:endParaRPr lang="en-US"/>
          </a:p>
        </p:txBody>
      </p:sp>
    </p:spTree>
    <p:extLst>
      <p:ext uri="{BB962C8B-B14F-4D97-AF65-F5344CB8AC3E}">
        <p14:creationId xmlns:p14="http://schemas.microsoft.com/office/powerpoint/2010/main" val="7203268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F71DEFB-AACF-49D1-9B9D-E2348F15D739}" type="datetimeFigureOut">
              <a:rPr lang="en-US" smtClean="0"/>
              <a:t>7/2/2019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2F3E81-4609-42FA-8FD5-9CA933531A85}" type="slidenum">
              <a:rPr lang="en-US" smtClean="0"/>
              <a:t>‹#›</a:t>
            </a:fld>
            <a:endParaRPr lang="en-US"/>
          </a:p>
        </p:txBody>
      </p:sp>
    </p:spTree>
    <p:extLst>
      <p:ext uri="{BB962C8B-B14F-4D97-AF65-F5344CB8AC3E}">
        <p14:creationId xmlns:p14="http://schemas.microsoft.com/office/powerpoint/2010/main" val="19771558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F71DEFB-AACF-49D1-9B9D-E2348F15D739}" type="datetimeFigureOut">
              <a:rPr lang="en-US" smtClean="0"/>
              <a:t>7/2/2019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2F3E81-4609-42FA-8FD5-9CA933531A85}" type="slidenum">
              <a:rPr lang="en-US" smtClean="0"/>
              <a:t>‹#›</a:t>
            </a:fld>
            <a:endParaRPr lang="en-US"/>
          </a:p>
        </p:txBody>
      </p:sp>
    </p:spTree>
    <p:extLst>
      <p:ext uri="{BB962C8B-B14F-4D97-AF65-F5344CB8AC3E}">
        <p14:creationId xmlns:p14="http://schemas.microsoft.com/office/powerpoint/2010/main" val="4177452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F71DEFB-AACF-49D1-9B9D-E2348F15D739}" type="datetimeFigureOut">
              <a:rPr lang="en-US" smtClean="0"/>
              <a:t>7/2/2019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2F3E81-4609-42FA-8FD5-9CA933531A85}" type="slidenum">
              <a:rPr lang="en-US" smtClean="0"/>
              <a:t>‹#›</a:t>
            </a:fld>
            <a:endParaRPr lang="en-US"/>
          </a:p>
        </p:txBody>
      </p:sp>
    </p:spTree>
    <p:extLst>
      <p:ext uri="{BB962C8B-B14F-4D97-AF65-F5344CB8AC3E}">
        <p14:creationId xmlns:p14="http://schemas.microsoft.com/office/powerpoint/2010/main" val="35021509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F71DEFB-AACF-49D1-9B9D-E2348F15D739}" type="datetimeFigureOut">
              <a:rPr lang="en-US" smtClean="0"/>
              <a:t>7/2/2019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2F3E81-4609-42FA-8FD5-9CA933531A85}" type="slidenum">
              <a:rPr lang="en-US" smtClean="0"/>
              <a:t>‹#›</a:t>
            </a:fld>
            <a:endParaRPr lang="en-US"/>
          </a:p>
        </p:txBody>
      </p:sp>
    </p:spTree>
    <p:extLst>
      <p:ext uri="{BB962C8B-B14F-4D97-AF65-F5344CB8AC3E}">
        <p14:creationId xmlns:p14="http://schemas.microsoft.com/office/powerpoint/2010/main" val="6293359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F71DEFB-AACF-49D1-9B9D-E2348F15D739}" type="datetimeFigureOut">
              <a:rPr lang="en-US" smtClean="0"/>
              <a:t>7/2/2019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2F3E81-4609-42FA-8FD5-9CA933531A85}" type="slidenum">
              <a:rPr lang="en-US" smtClean="0"/>
              <a:t>‹#›</a:t>
            </a:fld>
            <a:endParaRPr lang="en-US"/>
          </a:p>
        </p:txBody>
      </p:sp>
    </p:spTree>
    <p:extLst>
      <p:ext uri="{BB962C8B-B14F-4D97-AF65-F5344CB8AC3E}">
        <p14:creationId xmlns:p14="http://schemas.microsoft.com/office/powerpoint/2010/main" val="34601479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F71DEFB-AACF-49D1-9B9D-E2348F15D739}" type="datetimeFigureOut">
              <a:rPr lang="en-US" smtClean="0"/>
              <a:t>7/2/2019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B2F3E81-4609-42FA-8FD5-9CA933531A85}" type="slidenum">
              <a:rPr lang="en-US" smtClean="0"/>
              <a:t>‹#›</a:t>
            </a:fld>
            <a:endParaRPr lang="en-US"/>
          </a:p>
        </p:txBody>
      </p:sp>
    </p:spTree>
    <p:extLst>
      <p:ext uri="{BB962C8B-B14F-4D97-AF65-F5344CB8AC3E}">
        <p14:creationId xmlns:p14="http://schemas.microsoft.com/office/powerpoint/2010/main" val="34890737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F71DEFB-AACF-49D1-9B9D-E2348F15D739}" type="datetimeFigureOut">
              <a:rPr lang="en-US" smtClean="0"/>
              <a:t>7/2/2019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B2F3E81-4609-42FA-8FD5-9CA933531A85}" type="slidenum">
              <a:rPr lang="en-US" smtClean="0"/>
              <a:t>‹#›</a:t>
            </a:fld>
            <a:endParaRPr lang="en-US"/>
          </a:p>
        </p:txBody>
      </p:sp>
    </p:spTree>
    <p:extLst>
      <p:ext uri="{BB962C8B-B14F-4D97-AF65-F5344CB8AC3E}">
        <p14:creationId xmlns:p14="http://schemas.microsoft.com/office/powerpoint/2010/main" val="15065093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71DEFB-AACF-49D1-9B9D-E2348F15D739}" type="datetimeFigureOut">
              <a:rPr lang="en-US" smtClean="0"/>
              <a:t>7/2/2019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B2F3E81-4609-42FA-8FD5-9CA933531A85}" type="slidenum">
              <a:rPr lang="en-US" smtClean="0"/>
              <a:t>‹#›</a:t>
            </a:fld>
            <a:endParaRPr lang="en-US"/>
          </a:p>
        </p:txBody>
      </p:sp>
    </p:spTree>
    <p:extLst>
      <p:ext uri="{BB962C8B-B14F-4D97-AF65-F5344CB8AC3E}">
        <p14:creationId xmlns:p14="http://schemas.microsoft.com/office/powerpoint/2010/main" val="33872356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F71DEFB-AACF-49D1-9B9D-E2348F15D739}" type="datetimeFigureOut">
              <a:rPr lang="en-US" smtClean="0"/>
              <a:t>7/2/2019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2F3E81-4609-42FA-8FD5-9CA933531A85}" type="slidenum">
              <a:rPr lang="en-US" smtClean="0"/>
              <a:t>‹#›</a:t>
            </a:fld>
            <a:endParaRPr lang="en-US"/>
          </a:p>
        </p:txBody>
      </p:sp>
    </p:spTree>
    <p:extLst>
      <p:ext uri="{BB962C8B-B14F-4D97-AF65-F5344CB8AC3E}">
        <p14:creationId xmlns:p14="http://schemas.microsoft.com/office/powerpoint/2010/main" val="13886956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F71DEFB-AACF-49D1-9B9D-E2348F15D739}" type="datetimeFigureOut">
              <a:rPr lang="en-US" smtClean="0"/>
              <a:t>7/2/2019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2F3E81-4609-42FA-8FD5-9CA933531A85}" type="slidenum">
              <a:rPr lang="en-US" smtClean="0"/>
              <a:t>‹#›</a:t>
            </a:fld>
            <a:endParaRPr lang="en-US"/>
          </a:p>
        </p:txBody>
      </p:sp>
    </p:spTree>
    <p:extLst>
      <p:ext uri="{BB962C8B-B14F-4D97-AF65-F5344CB8AC3E}">
        <p14:creationId xmlns:p14="http://schemas.microsoft.com/office/powerpoint/2010/main" val="17999276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71DEFB-AACF-49D1-9B9D-E2348F15D739}" type="datetimeFigureOut">
              <a:rPr lang="en-US" smtClean="0"/>
              <a:t>7/2/2019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2F3E81-4609-42FA-8FD5-9CA933531A85}" type="slidenum">
              <a:rPr lang="en-US" smtClean="0"/>
              <a:t>‹#›</a:t>
            </a:fld>
            <a:endParaRPr lang="en-US"/>
          </a:p>
        </p:txBody>
      </p:sp>
    </p:spTree>
    <p:extLst>
      <p:ext uri="{BB962C8B-B14F-4D97-AF65-F5344CB8AC3E}">
        <p14:creationId xmlns:p14="http://schemas.microsoft.com/office/powerpoint/2010/main" val="36695685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9.emf"/><Relationship Id="rId4" Type="http://schemas.openxmlformats.org/officeDocument/2006/relationships/image" Target="../media/image8.png"/></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0.emf"/></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2.emf"/></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mailto:rtrayjr@aol.com"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1AE7D724-4481-4855-AA60-22DC73A4B29B}"/>
              </a:ext>
            </a:extLst>
          </p:cNvPr>
          <p:cNvSpPr txBox="1"/>
          <p:nvPr/>
        </p:nvSpPr>
        <p:spPr>
          <a:xfrm>
            <a:off x="713477" y="4691642"/>
            <a:ext cx="7760137" cy="1323439"/>
          </a:xfrm>
          <a:prstGeom prst="rect">
            <a:avLst/>
          </a:prstGeom>
          <a:noFill/>
        </p:spPr>
        <p:txBody>
          <a:bodyPr wrap="none" rtlCol="0">
            <a:spAutoFit/>
          </a:bodyPr>
          <a:lstStyle/>
          <a:p>
            <a:pPr algn="ctr"/>
            <a:r>
              <a:rPr lang="en-US" sz="4000" b="1" u="sng" dirty="0"/>
              <a:t>2019-2020 Rotary International and</a:t>
            </a:r>
          </a:p>
          <a:p>
            <a:pPr algn="ctr"/>
            <a:r>
              <a:rPr lang="en-US" sz="4000" b="1" u="sng" dirty="0"/>
              <a:t>District 6900 Awards</a:t>
            </a:r>
          </a:p>
        </p:txBody>
      </p:sp>
      <p:sp>
        <p:nvSpPr>
          <p:cNvPr id="7" name="TextBox 6">
            <a:extLst>
              <a:ext uri="{FF2B5EF4-FFF2-40B4-BE49-F238E27FC236}">
                <a16:creationId xmlns:a16="http://schemas.microsoft.com/office/drawing/2014/main" id="{5933624B-8861-4584-AC6C-BD3613694315}"/>
              </a:ext>
            </a:extLst>
          </p:cNvPr>
          <p:cNvSpPr txBox="1"/>
          <p:nvPr/>
        </p:nvSpPr>
        <p:spPr>
          <a:xfrm>
            <a:off x="2257426" y="387591"/>
            <a:ext cx="4672241" cy="1200329"/>
          </a:xfrm>
          <a:prstGeom prst="rect">
            <a:avLst/>
          </a:prstGeom>
          <a:noFill/>
        </p:spPr>
        <p:txBody>
          <a:bodyPr wrap="none" rtlCol="0">
            <a:spAutoFit/>
          </a:bodyPr>
          <a:lstStyle/>
          <a:p>
            <a:pPr algn="ctr"/>
            <a:r>
              <a:rPr lang="en-US" sz="3600" b="1" dirty="0"/>
              <a:t>ROTARY DISTRICT 6900 </a:t>
            </a:r>
          </a:p>
          <a:p>
            <a:pPr algn="ctr"/>
            <a:r>
              <a:rPr lang="en-US" sz="3600" b="1" dirty="0"/>
              <a:t>DG JIM SQUIRE</a:t>
            </a:r>
          </a:p>
        </p:txBody>
      </p:sp>
      <p:pic>
        <p:nvPicPr>
          <p:cNvPr id="8" name="Picture 7">
            <a:extLst>
              <a:ext uri="{FF2B5EF4-FFF2-40B4-BE49-F238E27FC236}">
                <a16:creationId xmlns:a16="http://schemas.microsoft.com/office/drawing/2014/main" id="{7B48F3D7-C6F5-462B-A286-CB51A9996684}"/>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066799" y="987755"/>
            <a:ext cx="6359997" cy="3765443"/>
          </a:xfrm>
          <a:prstGeom prst="rect">
            <a:avLst/>
          </a:prstGeom>
          <a:noFill/>
          <a:ln>
            <a:noFill/>
          </a:ln>
        </p:spPr>
      </p:pic>
    </p:spTree>
    <p:extLst>
      <p:ext uri="{BB962C8B-B14F-4D97-AF65-F5344CB8AC3E}">
        <p14:creationId xmlns:p14="http://schemas.microsoft.com/office/powerpoint/2010/main" val="28396664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FC5C7FF-B4E1-4531-B8A8-CB55743FDCAC}"/>
              </a:ext>
            </a:extLst>
          </p:cNvPr>
          <p:cNvSpPr>
            <a:spLocks noGrp="1"/>
          </p:cNvSpPr>
          <p:nvPr>
            <p:ph idx="1"/>
          </p:nvPr>
        </p:nvSpPr>
        <p:spPr>
          <a:xfrm>
            <a:off x="284922" y="1518292"/>
            <a:ext cx="8574156" cy="4351338"/>
          </a:xfrm>
        </p:spPr>
        <p:txBody>
          <a:bodyPr>
            <a:normAutofit fontScale="62500" lnSpcReduction="20000"/>
          </a:bodyPr>
          <a:lstStyle/>
          <a:p>
            <a:pPr marL="0" lvl="0" indent="0">
              <a:lnSpc>
                <a:spcPct val="120000"/>
              </a:lnSpc>
              <a:spcBef>
                <a:spcPts val="0"/>
              </a:spcBef>
              <a:spcAft>
                <a:spcPts val="600"/>
              </a:spcAft>
              <a:buNone/>
            </a:pPr>
            <a:r>
              <a:rPr lang="en-US" sz="2700" dirty="0">
                <a:solidFill>
                  <a:prstClr val="black"/>
                </a:solidFill>
              </a:rPr>
              <a:t> - </a:t>
            </a:r>
            <a:r>
              <a:rPr lang="en-US" sz="2700" b="1" u="sng" dirty="0">
                <a:solidFill>
                  <a:prstClr val="black"/>
                </a:solidFill>
              </a:rPr>
              <a:t>Rotary, Rotaract &amp; Interact Clubs </a:t>
            </a:r>
            <a:r>
              <a:rPr lang="en-US" sz="2700" dirty="0">
                <a:solidFill>
                  <a:prstClr val="black"/>
                </a:solidFill>
              </a:rPr>
              <a:t>– </a:t>
            </a:r>
            <a:r>
              <a:rPr lang="en-US" sz="2400" b="1" dirty="0">
                <a:solidFill>
                  <a:prstClr val="black"/>
                </a:solidFill>
              </a:rPr>
              <a:t>Electronic Goals/Achievements Input through Rotary Club Central</a:t>
            </a:r>
            <a:r>
              <a:rPr lang="en-US" sz="3500" dirty="0">
                <a:solidFill>
                  <a:prstClr val="black"/>
                </a:solidFill>
              </a:rPr>
              <a:t>. </a:t>
            </a:r>
            <a:r>
              <a:rPr lang="en-US" sz="2600" b="1" u="sng" dirty="0">
                <a:solidFill>
                  <a:prstClr val="black"/>
                </a:solidFill>
                <a:ea typeface="Times New Roman" panose="02020603050405020304" pitchFamily="18" charset="0"/>
                <a:cs typeface="Times New Roman" panose="02020603050405020304" pitchFamily="18" charset="0"/>
              </a:rPr>
              <a:t>RI will validate Club Goals, Membership, Foundation Giving, Service projects completed and other award qualifying activities from RI reports and Rotary Club Central.</a:t>
            </a:r>
            <a:r>
              <a:rPr lang="en-US" sz="2600" b="1" i="1" u="sng" dirty="0">
                <a:solidFill>
                  <a:prstClr val="black"/>
                </a:solidFill>
                <a:ea typeface="Times New Roman" panose="02020603050405020304" pitchFamily="18" charset="0"/>
                <a:cs typeface="Times New Roman" panose="02020603050405020304" pitchFamily="18" charset="0"/>
              </a:rPr>
              <a:t> It is imperative this information is tracked and maintained on a “Monthly Basis Rotary and Rotaract Clubs!”</a:t>
            </a:r>
            <a:r>
              <a:rPr lang="en-US" sz="2600" i="1" dirty="0">
                <a:solidFill>
                  <a:prstClr val="black"/>
                </a:solidFill>
                <a:ea typeface="Times New Roman" panose="02020603050405020304" pitchFamily="18" charset="0"/>
                <a:cs typeface="Times New Roman" panose="02020603050405020304" pitchFamily="18" charset="0"/>
              </a:rPr>
              <a:t> </a:t>
            </a:r>
            <a:endParaRPr lang="en-US" sz="1800" dirty="0">
              <a:solidFill>
                <a:prstClr val="black"/>
              </a:solidFill>
              <a:ea typeface="Times New Roman" panose="02020603050405020304" pitchFamily="18" charset="0"/>
              <a:cs typeface="Times New Roman" panose="02020603050405020304" pitchFamily="18" charset="0"/>
            </a:endParaRPr>
          </a:p>
          <a:p>
            <a:pPr marL="0" lvl="0" indent="0">
              <a:buNone/>
            </a:pPr>
            <a:endParaRPr lang="en-US" sz="600" dirty="0">
              <a:solidFill>
                <a:prstClr val="black"/>
              </a:solidFill>
            </a:endParaRPr>
          </a:p>
          <a:p>
            <a:pPr marL="0" lvl="0" indent="0">
              <a:buNone/>
            </a:pPr>
            <a:r>
              <a:rPr lang="en-US" sz="2700" b="1" dirty="0">
                <a:solidFill>
                  <a:prstClr val="black"/>
                </a:solidFill>
              </a:rPr>
              <a:t>     </a:t>
            </a:r>
            <a:r>
              <a:rPr lang="en-US" sz="2700" dirty="0">
                <a:solidFill>
                  <a:prstClr val="black"/>
                </a:solidFill>
              </a:rPr>
              <a:t>  - </a:t>
            </a:r>
            <a:r>
              <a:rPr lang="en-US" sz="2700" b="1" u="sng" dirty="0">
                <a:solidFill>
                  <a:prstClr val="black"/>
                </a:solidFill>
              </a:rPr>
              <a:t>Last Submission date</a:t>
            </a:r>
            <a:r>
              <a:rPr lang="en-US" sz="2700" dirty="0">
                <a:solidFill>
                  <a:prstClr val="black"/>
                </a:solidFill>
              </a:rPr>
              <a:t>: </a:t>
            </a:r>
            <a:r>
              <a:rPr lang="en-US" sz="3200" b="1" u="sng" dirty="0">
                <a:solidFill>
                  <a:prstClr val="black"/>
                </a:solidFill>
              </a:rPr>
              <a:t>15 August 2020 </a:t>
            </a:r>
            <a:r>
              <a:rPr lang="en-US" sz="2700" dirty="0">
                <a:solidFill>
                  <a:prstClr val="black"/>
                </a:solidFill>
              </a:rPr>
              <a:t>for Rotary Clubs</a:t>
            </a:r>
          </a:p>
          <a:p>
            <a:pPr marL="0" indent="0">
              <a:buNone/>
            </a:pPr>
            <a:r>
              <a:rPr lang="en-US" sz="2700" dirty="0">
                <a:solidFill>
                  <a:prstClr val="black"/>
                </a:solidFill>
              </a:rPr>
              <a:t>       - </a:t>
            </a:r>
            <a:r>
              <a:rPr lang="en-US" sz="2700" b="1" u="sng" dirty="0">
                <a:solidFill>
                  <a:prstClr val="black"/>
                </a:solidFill>
              </a:rPr>
              <a:t>Rotaract Club Certification date</a:t>
            </a:r>
            <a:r>
              <a:rPr lang="en-US" sz="2700" b="1" dirty="0">
                <a:solidFill>
                  <a:prstClr val="black"/>
                </a:solidFill>
              </a:rPr>
              <a:t>:</a:t>
            </a:r>
            <a:r>
              <a:rPr lang="en-US" sz="3200" b="1" dirty="0">
                <a:solidFill>
                  <a:prstClr val="black"/>
                </a:solidFill>
              </a:rPr>
              <a:t> </a:t>
            </a:r>
            <a:r>
              <a:rPr lang="en-US" sz="3200" b="1" u="sng" dirty="0">
                <a:solidFill>
                  <a:prstClr val="black"/>
                </a:solidFill>
              </a:rPr>
              <a:t>1 July 2019 </a:t>
            </a:r>
            <a:r>
              <a:rPr lang="en-US" sz="2700" dirty="0">
                <a:solidFill>
                  <a:prstClr val="black"/>
                </a:solidFill>
              </a:rPr>
              <a:t>for Rotaract Clubs*</a:t>
            </a:r>
          </a:p>
          <a:p>
            <a:pPr marL="0" lvl="0" indent="0">
              <a:buNone/>
            </a:pPr>
            <a:r>
              <a:rPr lang="en-US" sz="2700" dirty="0">
                <a:solidFill>
                  <a:prstClr val="black"/>
                </a:solidFill>
              </a:rPr>
              <a:t>       - </a:t>
            </a:r>
            <a:r>
              <a:rPr lang="en-US" sz="2700" b="1" u="sng" dirty="0">
                <a:solidFill>
                  <a:prstClr val="black"/>
                </a:solidFill>
              </a:rPr>
              <a:t>Last Submission date</a:t>
            </a:r>
            <a:r>
              <a:rPr lang="en-US" sz="2700" b="1" dirty="0">
                <a:solidFill>
                  <a:prstClr val="black"/>
                </a:solidFill>
              </a:rPr>
              <a:t>:</a:t>
            </a:r>
            <a:r>
              <a:rPr lang="en-US" sz="3200" b="1" dirty="0">
                <a:solidFill>
                  <a:prstClr val="black"/>
                </a:solidFill>
              </a:rPr>
              <a:t> </a:t>
            </a:r>
            <a:r>
              <a:rPr lang="en-US" sz="3200" b="1" u="sng" dirty="0">
                <a:solidFill>
                  <a:prstClr val="black"/>
                </a:solidFill>
              </a:rPr>
              <a:t>15 August 2020 </a:t>
            </a:r>
            <a:r>
              <a:rPr lang="en-US" sz="2700" dirty="0">
                <a:solidFill>
                  <a:prstClr val="black"/>
                </a:solidFill>
              </a:rPr>
              <a:t>for Rotaract Club</a:t>
            </a:r>
          </a:p>
          <a:p>
            <a:pPr marL="0" lvl="0" indent="0">
              <a:buNone/>
            </a:pPr>
            <a:r>
              <a:rPr lang="en-US" sz="2700" b="1" dirty="0">
                <a:solidFill>
                  <a:prstClr val="black"/>
                </a:solidFill>
              </a:rPr>
              <a:t>       </a:t>
            </a:r>
            <a:r>
              <a:rPr lang="en-US" sz="2700" dirty="0">
                <a:solidFill>
                  <a:prstClr val="black"/>
                </a:solidFill>
              </a:rPr>
              <a:t>- </a:t>
            </a:r>
            <a:r>
              <a:rPr lang="en-US" sz="2700" b="1" u="sng" dirty="0">
                <a:solidFill>
                  <a:prstClr val="black"/>
                </a:solidFill>
              </a:rPr>
              <a:t>Interact Club Certifications date</a:t>
            </a:r>
            <a:r>
              <a:rPr lang="en-US" sz="2700" b="1" dirty="0">
                <a:solidFill>
                  <a:prstClr val="black"/>
                </a:solidFill>
              </a:rPr>
              <a:t>:</a:t>
            </a:r>
            <a:r>
              <a:rPr lang="en-US" sz="3200" b="1" dirty="0">
                <a:solidFill>
                  <a:prstClr val="black"/>
                </a:solidFill>
              </a:rPr>
              <a:t> </a:t>
            </a:r>
            <a:r>
              <a:rPr lang="en-US" sz="3200" b="1" u="sng" dirty="0">
                <a:solidFill>
                  <a:prstClr val="black"/>
                </a:solidFill>
              </a:rPr>
              <a:t>1 July 2019 </a:t>
            </a:r>
            <a:r>
              <a:rPr lang="en-US" sz="2700" dirty="0">
                <a:solidFill>
                  <a:prstClr val="black"/>
                </a:solidFill>
              </a:rPr>
              <a:t>for Interact Clubs*</a:t>
            </a:r>
          </a:p>
          <a:p>
            <a:pPr marL="0" lvl="0" indent="0">
              <a:buNone/>
            </a:pPr>
            <a:r>
              <a:rPr lang="en-US" sz="2700" b="1" dirty="0">
                <a:solidFill>
                  <a:prstClr val="black"/>
                </a:solidFill>
              </a:rPr>
              <a:t>       -</a:t>
            </a:r>
            <a:r>
              <a:rPr lang="en-US" sz="2700" b="1" u="sng" dirty="0">
                <a:solidFill>
                  <a:prstClr val="black"/>
                </a:solidFill>
              </a:rPr>
              <a:t> Last Submission date</a:t>
            </a:r>
            <a:r>
              <a:rPr lang="en-US" sz="2700" dirty="0">
                <a:solidFill>
                  <a:prstClr val="black"/>
                </a:solidFill>
              </a:rPr>
              <a:t>: </a:t>
            </a:r>
            <a:r>
              <a:rPr lang="en-US" sz="3200" b="1" u="sng" dirty="0">
                <a:solidFill>
                  <a:prstClr val="black"/>
                </a:solidFill>
              </a:rPr>
              <a:t>15 August 2020 </a:t>
            </a:r>
            <a:r>
              <a:rPr lang="en-US" sz="2700" dirty="0">
                <a:solidFill>
                  <a:prstClr val="black"/>
                </a:solidFill>
              </a:rPr>
              <a:t>for Interact Clubs</a:t>
            </a:r>
          </a:p>
          <a:p>
            <a:pPr marL="0" indent="0">
              <a:buNone/>
            </a:pPr>
            <a:r>
              <a:rPr lang="en-US" sz="2700" b="1" dirty="0">
                <a:solidFill>
                  <a:prstClr val="black"/>
                </a:solidFill>
              </a:rPr>
              <a:t>       </a:t>
            </a:r>
            <a:endParaRPr lang="en-US" sz="2700" dirty="0">
              <a:solidFill>
                <a:prstClr val="black"/>
              </a:solidFill>
            </a:endParaRPr>
          </a:p>
          <a:p>
            <a:pPr marL="0" lvl="0" indent="0">
              <a:buNone/>
            </a:pPr>
            <a:r>
              <a:rPr lang="en-US" sz="2700" b="1" dirty="0">
                <a:solidFill>
                  <a:prstClr val="black"/>
                </a:solidFill>
              </a:rPr>
              <a:t>   - </a:t>
            </a:r>
            <a:r>
              <a:rPr lang="en-US" sz="3200" b="1" dirty="0">
                <a:solidFill>
                  <a:prstClr val="black"/>
                </a:solidFill>
              </a:rPr>
              <a:t>Rotary Clubs may also qualify for a Rotary Citation with Presidential Distinction</a:t>
            </a:r>
            <a:r>
              <a:rPr lang="en-US" sz="3200" dirty="0">
                <a:solidFill>
                  <a:prstClr val="black"/>
                </a:solidFill>
              </a:rPr>
              <a:t> </a:t>
            </a:r>
            <a:r>
              <a:rPr lang="en-US" sz="2900" dirty="0">
                <a:solidFill>
                  <a:prstClr val="black"/>
                </a:solidFill>
              </a:rPr>
              <a:t>when they achieve Rotary Club Citation requirements plus one to three additional goals listed below (SILVER {1 Goal}, GOLD {2 Goals}, Platinum {3 Goals}:</a:t>
            </a:r>
            <a:endParaRPr lang="en-US" sz="2400" b="1" dirty="0"/>
          </a:p>
        </p:txBody>
      </p:sp>
      <p:pic>
        <p:nvPicPr>
          <p:cNvPr id="7" name="Picture 6">
            <a:extLst>
              <a:ext uri="{FF2B5EF4-FFF2-40B4-BE49-F238E27FC236}">
                <a16:creationId xmlns:a16="http://schemas.microsoft.com/office/drawing/2014/main" id="{CE94A067-9E88-40F9-AC4B-E95DA7F4460A}"/>
              </a:ext>
            </a:extLst>
          </p:cNvPr>
          <p:cNvPicPr>
            <a:picLocks noChangeAspect="1"/>
          </p:cNvPicPr>
          <p:nvPr/>
        </p:nvPicPr>
        <p:blipFill>
          <a:blip r:embed="rId3"/>
          <a:stretch>
            <a:fillRect/>
          </a:stretch>
        </p:blipFill>
        <p:spPr>
          <a:xfrm>
            <a:off x="1621280" y="85608"/>
            <a:ext cx="5901439" cy="1432684"/>
          </a:xfrm>
          <a:prstGeom prst="rect">
            <a:avLst/>
          </a:prstGeom>
        </p:spPr>
      </p:pic>
    </p:spTree>
    <p:extLst>
      <p:ext uri="{BB962C8B-B14F-4D97-AF65-F5344CB8AC3E}">
        <p14:creationId xmlns:p14="http://schemas.microsoft.com/office/powerpoint/2010/main" val="40554083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FC5C7FF-B4E1-4531-B8A8-CB55743FDCAC}"/>
              </a:ext>
            </a:extLst>
          </p:cNvPr>
          <p:cNvSpPr>
            <a:spLocks noGrp="1"/>
          </p:cNvSpPr>
          <p:nvPr>
            <p:ph idx="1"/>
          </p:nvPr>
        </p:nvSpPr>
        <p:spPr>
          <a:xfrm>
            <a:off x="64286" y="1518292"/>
            <a:ext cx="8574156" cy="5019898"/>
          </a:xfrm>
        </p:spPr>
        <p:txBody>
          <a:bodyPr>
            <a:normAutofit fontScale="85000" lnSpcReduction="20000"/>
          </a:bodyPr>
          <a:lstStyle/>
          <a:p>
            <a:pPr marL="0" indent="0">
              <a:buNone/>
            </a:pPr>
            <a:r>
              <a:rPr lang="en-US" sz="4200" b="1" u="sng" dirty="0"/>
              <a:t>District 6900 Governor’s Citation</a:t>
            </a:r>
            <a:r>
              <a:rPr lang="en-US" sz="2100" b="1" dirty="0"/>
              <a:t>:</a:t>
            </a:r>
          </a:p>
          <a:p>
            <a:pPr marL="0" indent="0">
              <a:buNone/>
            </a:pPr>
            <a:endParaRPr lang="en-US" sz="1100" u="sng" dirty="0"/>
          </a:p>
          <a:p>
            <a:pPr marL="0" indent="0">
              <a:buNone/>
            </a:pPr>
            <a:r>
              <a:rPr lang="en-US" sz="2400" dirty="0"/>
              <a:t>   - </a:t>
            </a:r>
            <a:r>
              <a:rPr lang="en-US" sz="2400" b="1" u="sng" dirty="0"/>
              <a:t>Rotary Clubs </a:t>
            </a:r>
            <a:r>
              <a:rPr lang="en-US" sz="2400" dirty="0"/>
              <a:t>– Electronic Goals and Achievements Input documented through Rotary Club Central for areas of Membership, Foundation, PolioPlus. Service Projects will be entered in Rotary Club Central and District Web-Site. D6900 Awards Team </a:t>
            </a:r>
            <a:r>
              <a:rPr lang="en-US" sz="2400" b="1" u="sng" dirty="0">
                <a:ea typeface="Times New Roman" panose="02020603050405020304" pitchFamily="18" charset="0"/>
                <a:cs typeface="Times New Roman" panose="02020603050405020304" pitchFamily="18" charset="0"/>
              </a:rPr>
              <a:t>will validate Club Goals, Membership, Foundation/PolioPlus Giving using RCC.  </a:t>
            </a:r>
          </a:p>
          <a:p>
            <a:pPr marL="0" indent="0">
              <a:buNone/>
            </a:pPr>
            <a:endParaRPr lang="en-US" sz="2400" b="1" u="sng" dirty="0">
              <a:ea typeface="Times New Roman" panose="02020603050405020304" pitchFamily="18" charset="0"/>
              <a:cs typeface="Times New Roman" panose="02020603050405020304" pitchFamily="18" charset="0"/>
            </a:endParaRPr>
          </a:p>
          <a:p>
            <a:pPr marL="0" indent="0">
              <a:buNone/>
            </a:pPr>
            <a:r>
              <a:rPr lang="en-US" sz="2400" b="1" dirty="0">
                <a:ea typeface="Times New Roman" panose="02020603050405020304" pitchFamily="18" charset="0"/>
                <a:cs typeface="Times New Roman" panose="02020603050405020304" pitchFamily="18" charset="0"/>
              </a:rPr>
              <a:t>   </a:t>
            </a:r>
            <a:r>
              <a:rPr lang="en-US" sz="2400" dirty="0"/>
              <a:t> - </a:t>
            </a:r>
            <a:r>
              <a:rPr lang="en-US" sz="2400" b="1" u="sng" dirty="0"/>
              <a:t>Rotary Clubs </a:t>
            </a:r>
            <a:r>
              <a:rPr lang="en-US" sz="2400" dirty="0"/>
              <a:t>– Electronic Goals and Achievements documented through Rotary Club Central</a:t>
            </a:r>
          </a:p>
          <a:p>
            <a:pPr marL="0" indent="0">
              <a:buNone/>
            </a:pPr>
            <a:r>
              <a:rPr lang="en-US" sz="2400" b="1" dirty="0">
                <a:ea typeface="Times New Roman" panose="02020603050405020304" pitchFamily="18" charset="0"/>
                <a:cs typeface="Times New Roman" panose="02020603050405020304" pitchFamily="18" charset="0"/>
              </a:rPr>
              <a:t>  </a:t>
            </a:r>
            <a:r>
              <a:rPr lang="en-US" sz="2400" b="1" u="sng" dirty="0">
                <a:ea typeface="Times New Roman" panose="02020603050405020304" pitchFamily="18" charset="0"/>
                <a:cs typeface="Times New Roman" panose="02020603050405020304" pitchFamily="18" charset="0"/>
              </a:rPr>
              <a:t> Service projects completed and other award qualifying activities from RI reports, Rotary Club Central &amp; District Web Site. </a:t>
            </a:r>
            <a:r>
              <a:rPr lang="en-US" sz="2400" b="1" i="1" u="sng" dirty="0">
                <a:ea typeface="Times New Roman" panose="02020603050405020304" pitchFamily="18" charset="0"/>
                <a:cs typeface="Times New Roman" panose="02020603050405020304" pitchFamily="18" charset="0"/>
              </a:rPr>
              <a:t>It is imperative this information is tracked and maintained on a “Monthly Basis for Rotary and Rotaract Clubs!”</a:t>
            </a:r>
          </a:p>
          <a:p>
            <a:pPr marL="0" indent="0">
              <a:buNone/>
            </a:pPr>
            <a:r>
              <a:rPr lang="en-US" sz="2400" b="1" dirty="0">
                <a:ea typeface="Times New Roman" panose="02020603050405020304" pitchFamily="18" charset="0"/>
                <a:cs typeface="Times New Roman" panose="02020603050405020304" pitchFamily="18" charset="0"/>
              </a:rPr>
              <a:t>      </a:t>
            </a:r>
            <a:r>
              <a:rPr lang="en-US" sz="2400" dirty="0">
                <a:ea typeface="Times New Roman" panose="02020603050405020304" pitchFamily="18" charset="0"/>
                <a:cs typeface="Times New Roman" panose="02020603050405020304" pitchFamily="18" charset="0"/>
              </a:rPr>
              <a:t> </a:t>
            </a:r>
            <a:r>
              <a:rPr lang="en-US" sz="2400" b="1" i="1" dirty="0">
                <a:ea typeface="Times New Roman" panose="02020603050405020304" pitchFamily="18" charset="0"/>
                <a:cs typeface="Times New Roman" panose="02020603050405020304" pitchFamily="18" charset="0"/>
              </a:rPr>
              <a:t>CLUB Service Project entries will require TWO (2) Entries, Rotary Club Central (ALL) &amp; the D6900 Web Site (6-12 Club Service Projects to be Evaluated by AGs)</a:t>
            </a:r>
            <a:r>
              <a:rPr lang="en-US" sz="2400" i="1" dirty="0">
                <a:ea typeface="Times New Roman" panose="02020603050405020304" pitchFamily="18" charset="0"/>
                <a:cs typeface="Times New Roman" panose="02020603050405020304" pitchFamily="18" charset="0"/>
              </a:rPr>
              <a:t> for service project scores.</a:t>
            </a:r>
            <a:endParaRPr lang="en-US" sz="200" dirty="0">
              <a:ea typeface="Times New Roman" panose="02020603050405020304" pitchFamily="18" charset="0"/>
              <a:cs typeface="Times New Roman" panose="02020603050405020304" pitchFamily="18" charset="0"/>
            </a:endParaRPr>
          </a:p>
          <a:p>
            <a:pPr marL="0" indent="0">
              <a:buNone/>
            </a:pPr>
            <a:r>
              <a:rPr lang="en-US" sz="2400" b="1" u="sng" dirty="0"/>
              <a:t> Last Submission date</a:t>
            </a:r>
            <a:r>
              <a:rPr lang="en-US" sz="2400" dirty="0"/>
              <a:t>: </a:t>
            </a:r>
            <a:r>
              <a:rPr lang="en-US" sz="2400" b="1" u="sng" dirty="0">
                <a:solidFill>
                  <a:srgbClr val="FF0000"/>
                </a:solidFill>
              </a:rPr>
              <a:t>March 6, 2020</a:t>
            </a:r>
            <a:endParaRPr lang="en-US" sz="2100" b="1" dirty="0">
              <a:solidFill>
                <a:srgbClr val="FF0000"/>
              </a:solidFill>
            </a:endParaRPr>
          </a:p>
          <a:p>
            <a:pPr marL="0" indent="0">
              <a:buNone/>
            </a:pPr>
            <a:endParaRPr lang="en-US" sz="2400" b="1" dirty="0"/>
          </a:p>
        </p:txBody>
      </p:sp>
      <p:pic>
        <p:nvPicPr>
          <p:cNvPr id="13" name="Picture 12">
            <a:extLst>
              <a:ext uri="{FF2B5EF4-FFF2-40B4-BE49-F238E27FC236}">
                <a16:creationId xmlns:a16="http://schemas.microsoft.com/office/drawing/2014/main" id="{609C393E-29AF-4045-9FED-2B0EEEDCF7FB}"/>
              </a:ext>
            </a:extLst>
          </p:cNvPr>
          <p:cNvPicPr>
            <a:picLocks noChangeAspect="1"/>
          </p:cNvPicPr>
          <p:nvPr/>
        </p:nvPicPr>
        <p:blipFill>
          <a:blip r:embed="rId3"/>
          <a:stretch>
            <a:fillRect/>
          </a:stretch>
        </p:blipFill>
        <p:spPr>
          <a:xfrm>
            <a:off x="720669" y="-1"/>
            <a:ext cx="7702662" cy="859611"/>
          </a:xfrm>
          <a:prstGeom prst="rect">
            <a:avLst/>
          </a:prstGeom>
        </p:spPr>
      </p:pic>
      <p:pic>
        <p:nvPicPr>
          <p:cNvPr id="14" name="Picture 13">
            <a:extLst>
              <a:ext uri="{FF2B5EF4-FFF2-40B4-BE49-F238E27FC236}">
                <a16:creationId xmlns:a16="http://schemas.microsoft.com/office/drawing/2014/main" id="{41662CDB-C136-4B65-A356-7C004007858A}"/>
              </a:ext>
            </a:extLst>
          </p:cNvPr>
          <p:cNvPicPr>
            <a:picLocks noChangeAspect="1"/>
          </p:cNvPicPr>
          <p:nvPr/>
        </p:nvPicPr>
        <p:blipFill>
          <a:blip r:embed="rId4"/>
          <a:stretch>
            <a:fillRect/>
          </a:stretch>
        </p:blipFill>
        <p:spPr>
          <a:xfrm>
            <a:off x="2972488" y="429805"/>
            <a:ext cx="2757752" cy="1088487"/>
          </a:xfrm>
          <a:prstGeom prst="rect">
            <a:avLst/>
          </a:prstGeom>
        </p:spPr>
      </p:pic>
    </p:spTree>
    <p:extLst>
      <p:ext uri="{BB962C8B-B14F-4D97-AF65-F5344CB8AC3E}">
        <p14:creationId xmlns:p14="http://schemas.microsoft.com/office/powerpoint/2010/main" val="40846648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7897AB-F4F0-4BF1-9A70-23A650DCC957}"/>
              </a:ext>
            </a:extLst>
          </p:cNvPr>
          <p:cNvSpPr>
            <a:spLocks noGrp="1"/>
          </p:cNvSpPr>
          <p:nvPr>
            <p:ph type="title"/>
          </p:nvPr>
        </p:nvSpPr>
        <p:spPr/>
        <p:txBody>
          <a:bodyPr>
            <a:normAutofit/>
          </a:bodyPr>
          <a:lstStyle/>
          <a:p>
            <a:r>
              <a:rPr lang="en-US" b="1" dirty="0">
                <a:solidFill>
                  <a:srgbClr val="FFFFFF"/>
                </a:solidFill>
              </a:rPr>
              <a:t>  </a:t>
            </a:r>
            <a:r>
              <a:rPr lang="en-US" b="1" u="sng" dirty="0">
                <a:solidFill>
                  <a:srgbClr val="FFFFFF"/>
                </a:solidFill>
              </a:rPr>
              <a:t>D6900 2019-2020 AWARDS</a:t>
            </a:r>
            <a:endParaRPr lang="en-US" dirty="0">
              <a:solidFill>
                <a:srgbClr val="FFFFFF"/>
              </a:solidFill>
            </a:endParaRPr>
          </a:p>
        </p:txBody>
      </p:sp>
      <p:sp>
        <p:nvSpPr>
          <p:cNvPr id="7" name="Content Placeholder 6">
            <a:extLst>
              <a:ext uri="{FF2B5EF4-FFF2-40B4-BE49-F238E27FC236}">
                <a16:creationId xmlns:a16="http://schemas.microsoft.com/office/drawing/2014/main" id="{6966D9B6-1082-4D12-A170-C6756E3C540A}"/>
              </a:ext>
            </a:extLst>
          </p:cNvPr>
          <p:cNvSpPr>
            <a:spLocks noGrp="1"/>
          </p:cNvSpPr>
          <p:nvPr>
            <p:ph idx="1"/>
          </p:nvPr>
        </p:nvSpPr>
        <p:spPr>
          <a:xfrm>
            <a:off x="628650" y="1320818"/>
            <a:ext cx="7886700" cy="5303520"/>
          </a:xfrm>
        </p:spPr>
        <p:txBody>
          <a:bodyPr>
            <a:normAutofit fontScale="40000" lnSpcReduction="20000"/>
          </a:bodyPr>
          <a:lstStyle/>
          <a:p>
            <a:r>
              <a:rPr lang="en-US" b="1" dirty="0"/>
              <a:t>PURPOSE:</a:t>
            </a:r>
            <a:r>
              <a:rPr lang="en-US" dirty="0"/>
              <a:t> The District Governor’s Citation recognizes outstanding achievements and inspiration by Rotary District 6900 clubs and their members by challenging each club to “</a:t>
            </a:r>
            <a:r>
              <a:rPr lang="en-US" b="1" i="1" u="sng" dirty="0"/>
              <a:t>Connect their Members, their Community, their District and the World Through Fellowship and Service”</a:t>
            </a:r>
            <a:r>
              <a:rPr lang="en-US" i="1" u="sng" dirty="0"/>
              <a:t> </a:t>
            </a:r>
            <a:r>
              <a:rPr lang="en-US" dirty="0"/>
              <a:t>in Rotary Year 2019-20.</a:t>
            </a:r>
          </a:p>
          <a:p>
            <a:r>
              <a:rPr lang="en-US" dirty="0"/>
              <a:t> </a:t>
            </a:r>
          </a:p>
          <a:p>
            <a:r>
              <a:rPr lang="en-US" b="1" u="sng" dirty="0"/>
              <a:t>MANDATORY Governor’s Citation Requirements:</a:t>
            </a:r>
            <a:r>
              <a:rPr lang="en-US" b="1" dirty="0"/>
              <a:t> </a:t>
            </a:r>
            <a:r>
              <a:rPr lang="en-US" dirty="0"/>
              <a:t>Listed below are mandatory items your club must achieve to qualify for the</a:t>
            </a:r>
            <a:r>
              <a:rPr lang="en-US" b="1" u="sng" dirty="0"/>
              <a:t> </a:t>
            </a:r>
            <a:r>
              <a:rPr lang="en-US" b="1" dirty="0"/>
              <a:t>Governor’s Citation</a:t>
            </a:r>
            <a:r>
              <a:rPr lang="en-US" dirty="0"/>
              <a:t>. </a:t>
            </a:r>
            <a:r>
              <a:rPr lang="en-US" b="1" u="sng" dirty="0"/>
              <a:t>All 12 Mandatory items listed below must be completed.</a:t>
            </a:r>
            <a:r>
              <a:rPr lang="en-US" b="1" dirty="0"/>
              <a:t>  </a:t>
            </a:r>
            <a:r>
              <a:rPr lang="en-US" b="1" i="1" u="sng" dirty="0"/>
              <a:t>Each item is valued at 20 points.</a:t>
            </a:r>
            <a:endParaRPr lang="en-US" dirty="0"/>
          </a:p>
          <a:p>
            <a:r>
              <a:rPr lang="en-US" b="1" dirty="0"/>
              <a:t> </a:t>
            </a:r>
            <a:endParaRPr lang="en-US" dirty="0"/>
          </a:p>
          <a:p>
            <a:r>
              <a:rPr lang="en-US" dirty="0"/>
              <a:t>____ 1. Enter Club Foundation, Membership &amp; Service Goals in Rotary Club Central prior to </a:t>
            </a:r>
            <a:r>
              <a:rPr lang="en-US" b="1" dirty="0"/>
              <a:t>8/15/19</a:t>
            </a:r>
            <a:r>
              <a:rPr lang="en-US" dirty="0"/>
              <a:t>.</a:t>
            </a:r>
          </a:p>
          <a:p>
            <a:r>
              <a:rPr lang="en-US" dirty="0"/>
              <a:t>____ 2. 2019-20 President completes at least 4 courses at the RI Learning Center before </a:t>
            </a:r>
            <a:r>
              <a:rPr lang="en-US" b="1" dirty="0"/>
              <a:t>12/01/19.</a:t>
            </a:r>
          </a:p>
          <a:p>
            <a:r>
              <a:rPr lang="en-US" dirty="0"/>
              <a:t>____ 3. Update all Club Officer/Director Positions in Rotary Club Central not later than </a:t>
            </a:r>
            <a:r>
              <a:rPr lang="en-US" b="1" dirty="0"/>
              <a:t>8/15/19</a:t>
            </a:r>
            <a:r>
              <a:rPr lang="en-US" dirty="0"/>
              <a:t>.</a:t>
            </a:r>
          </a:p>
          <a:p>
            <a:r>
              <a:rPr lang="en-US" dirty="0"/>
              <a:t>____ 4. 2019-20 Club Leadership in Public Image, Membership, and Foundation Committees (or their representative) attend District Training Assembly.</a:t>
            </a:r>
          </a:p>
          <a:p>
            <a:r>
              <a:rPr lang="en-US" dirty="0"/>
              <a:t>____ 5. 2019-20 Club Leadership in Public Image, Membership, and Foundation Committees (or their representative) attend Vibrant Club Workshop.</a:t>
            </a:r>
          </a:p>
          <a:p>
            <a:r>
              <a:rPr lang="en-US" dirty="0"/>
              <a:t>____ 6. Successfully submit an electronic District Grant prior to grant submission deadline and </a:t>
            </a:r>
          </a:p>
          <a:p>
            <a:r>
              <a:rPr lang="en-US" dirty="0"/>
              <a:t>              conduct a successful service project. </a:t>
            </a:r>
          </a:p>
          <a:p>
            <a:r>
              <a:rPr lang="en-US" dirty="0"/>
              <a:t>____ 7. Rotary International and D6900 dues paid on time </a:t>
            </a:r>
            <a:r>
              <a:rPr lang="en-US" b="1" dirty="0"/>
              <a:t>(Aug 15/19 &amp; January 31/20</a:t>
            </a:r>
            <a:r>
              <a:rPr lang="en-US" dirty="0"/>
              <a:t>).</a:t>
            </a:r>
          </a:p>
          <a:p>
            <a:r>
              <a:rPr lang="en-US" dirty="0"/>
              <a:t>____ 8. Sponsor/conduct a Polio Plus and/or Rotary community outreach event.</a:t>
            </a:r>
          </a:p>
          <a:p>
            <a:r>
              <a:rPr lang="en-US" dirty="0"/>
              <a:t>____ 9. Enter and maintain all 2019-20 (Membership/Foundation/Public Image and Service) Club Goals in Rotary Club Central not less than monthly.</a:t>
            </a:r>
          </a:p>
          <a:p>
            <a:r>
              <a:rPr lang="en-US" dirty="0"/>
              <a:t>____ 10. Achieve/maintain a minimum 80% club membership retention rate.</a:t>
            </a:r>
          </a:p>
          <a:p>
            <a:r>
              <a:rPr lang="en-US" dirty="0"/>
              <a:t>____ 11. Achieve a minimum net gain of 1 per the Rotary Club Central Membership Commitment Goal.</a:t>
            </a:r>
          </a:p>
          <a:p>
            <a:pPr eaLnBrk="0" hangingPunct="0"/>
            <a:r>
              <a:rPr lang="en-US" dirty="0"/>
              <a:t>_____12. Achieve a minimum net gain of 1% per the Rotary Club Central Foundation Commitment Goal.</a:t>
            </a:r>
          </a:p>
          <a:p>
            <a:endParaRPr lang="en-US" dirty="0"/>
          </a:p>
        </p:txBody>
      </p:sp>
      <p:pic>
        <p:nvPicPr>
          <p:cNvPr id="8" name="Picture 7">
            <a:extLst>
              <a:ext uri="{FF2B5EF4-FFF2-40B4-BE49-F238E27FC236}">
                <a16:creationId xmlns:a16="http://schemas.microsoft.com/office/drawing/2014/main" id="{12F839D8-2C14-4924-A66E-53C9CF0299C7}"/>
              </a:ext>
            </a:extLst>
          </p:cNvPr>
          <p:cNvPicPr>
            <a:picLocks noChangeAspect="1"/>
          </p:cNvPicPr>
          <p:nvPr/>
        </p:nvPicPr>
        <p:blipFill>
          <a:blip r:embed="rId3"/>
          <a:stretch>
            <a:fillRect/>
          </a:stretch>
        </p:blipFill>
        <p:spPr>
          <a:xfrm>
            <a:off x="718994" y="0"/>
            <a:ext cx="7706012" cy="1481456"/>
          </a:xfrm>
          <a:prstGeom prst="rect">
            <a:avLst/>
          </a:prstGeom>
        </p:spPr>
      </p:pic>
      <p:sp>
        <p:nvSpPr>
          <p:cNvPr id="3" name="Oval 2">
            <a:extLst>
              <a:ext uri="{FF2B5EF4-FFF2-40B4-BE49-F238E27FC236}">
                <a16:creationId xmlns:a16="http://schemas.microsoft.com/office/drawing/2014/main" id="{B7607545-858D-4549-9296-068F67D2A48E}"/>
              </a:ext>
            </a:extLst>
          </p:cNvPr>
          <p:cNvSpPr/>
          <p:nvPr/>
        </p:nvSpPr>
        <p:spPr>
          <a:xfrm>
            <a:off x="628650" y="2443655"/>
            <a:ext cx="238453" cy="20272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279174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23B424BC-EF5F-4F1C-AC5E-DE26A85DD7E2}"/>
              </a:ext>
            </a:extLst>
          </p:cNvPr>
          <p:cNvGrpSpPr/>
          <p:nvPr/>
        </p:nvGrpSpPr>
        <p:grpSpPr>
          <a:xfrm>
            <a:off x="718994" y="0"/>
            <a:ext cx="7706012" cy="1479719"/>
            <a:chOff x="718994" y="0"/>
            <a:chExt cx="7706012" cy="1479719"/>
          </a:xfrm>
        </p:grpSpPr>
        <p:pic>
          <p:nvPicPr>
            <p:cNvPr id="4" name="Picture 3">
              <a:extLst>
                <a:ext uri="{FF2B5EF4-FFF2-40B4-BE49-F238E27FC236}">
                  <a16:creationId xmlns:a16="http://schemas.microsoft.com/office/drawing/2014/main" id="{8A533F01-09B1-4084-8970-F4A2A46A2A99}"/>
                </a:ext>
              </a:extLst>
            </p:cNvPr>
            <p:cNvPicPr>
              <a:picLocks noChangeAspect="1"/>
            </p:cNvPicPr>
            <p:nvPr/>
          </p:nvPicPr>
          <p:blipFill>
            <a:blip r:embed="rId3"/>
            <a:stretch>
              <a:fillRect/>
            </a:stretch>
          </p:blipFill>
          <p:spPr>
            <a:xfrm>
              <a:off x="3332479" y="239502"/>
              <a:ext cx="2123403" cy="1240217"/>
            </a:xfrm>
            <a:prstGeom prst="rect">
              <a:avLst/>
            </a:prstGeom>
          </p:spPr>
        </p:pic>
        <p:pic>
          <p:nvPicPr>
            <p:cNvPr id="5" name="Picture 4">
              <a:extLst>
                <a:ext uri="{FF2B5EF4-FFF2-40B4-BE49-F238E27FC236}">
                  <a16:creationId xmlns:a16="http://schemas.microsoft.com/office/drawing/2014/main" id="{5D743496-1C65-4604-B300-EEB795100F24}"/>
                </a:ext>
              </a:extLst>
            </p:cNvPr>
            <p:cNvPicPr>
              <a:picLocks noChangeAspect="1"/>
            </p:cNvPicPr>
            <p:nvPr/>
          </p:nvPicPr>
          <p:blipFill>
            <a:blip r:embed="rId4"/>
            <a:stretch>
              <a:fillRect/>
            </a:stretch>
          </p:blipFill>
          <p:spPr>
            <a:xfrm>
              <a:off x="718994" y="0"/>
              <a:ext cx="7706012" cy="859611"/>
            </a:xfrm>
            <a:prstGeom prst="rect">
              <a:avLst/>
            </a:prstGeom>
          </p:spPr>
        </p:pic>
      </p:grpSp>
      <p:pic>
        <p:nvPicPr>
          <p:cNvPr id="9" name="Picture 8">
            <a:extLst>
              <a:ext uri="{FF2B5EF4-FFF2-40B4-BE49-F238E27FC236}">
                <a16:creationId xmlns:a16="http://schemas.microsoft.com/office/drawing/2014/main" id="{783D5AFF-E881-48A4-A925-0B713438C900}"/>
              </a:ext>
            </a:extLst>
          </p:cNvPr>
          <p:cNvPicPr>
            <a:picLocks noChangeAspect="1"/>
          </p:cNvPicPr>
          <p:nvPr/>
        </p:nvPicPr>
        <p:blipFill>
          <a:blip r:embed="rId5"/>
          <a:stretch>
            <a:fillRect/>
          </a:stretch>
        </p:blipFill>
        <p:spPr>
          <a:xfrm>
            <a:off x="922283" y="1272072"/>
            <a:ext cx="7299433" cy="5346426"/>
          </a:xfrm>
          <a:prstGeom prst="rect">
            <a:avLst/>
          </a:prstGeom>
        </p:spPr>
      </p:pic>
    </p:spTree>
    <p:extLst>
      <p:ext uri="{BB962C8B-B14F-4D97-AF65-F5344CB8AC3E}">
        <p14:creationId xmlns:p14="http://schemas.microsoft.com/office/powerpoint/2010/main" val="31977596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A305C50-119C-46D5-BCFB-0CA6602CC535}"/>
              </a:ext>
            </a:extLst>
          </p:cNvPr>
          <p:cNvSpPr>
            <a:spLocks noGrp="1"/>
          </p:cNvSpPr>
          <p:nvPr>
            <p:ph idx="1"/>
          </p:nvPr>
        </p:nvSpPr>
        <p:spPr>
          <a:xfrm>
            <a:off x="628650" y="1023937"/>
            <a:ext cx="7886700" cy="5834063"/>
          </a:xfrm>
        </p:spPr>
        <p:txBody>
          <a:bodyPr/>
          <a:lstStyle/>
          <a:p>
            <a:pPr marL="0" indent="0">
              <a:buNone/>
            </a:pPr>
            <a:r>
              <a:rPr lang="en-US" dirty="0"/>
              <a:t> </a:t>
            </a:r>
          </a:p>
        </p:txBody>
      </p:sp>
      <p:pic>
        <p:nvPicPr>
          <p:cNvPr id="6" name="Picture 5">
            <a:extLst>
              <a:ext uri="{FF2B5EF4-FFF2-40B4-BE49-F238E27FC236}">
                <a16:creationId xmlns:a16="http://schemas.microsoft.com/office/drawing/2014/main" id="{67FC5E8C-BACB-46FF-B5F9-C4447B177D8E}"/>
              </a:ext>
            </a:extLst>
          </p:cNvPr>
          <p:cNvPicPr>
            <a:picLocks noChangeAspect="1"/>
          </p:cNvPicPr>
          <p:nvPr/>
        </p:nvPicPr>
        <p:blipFill>
          <a:blip r:embed="rId3"/>
          <a:stretch>
            <a:fillRect/>
          </a:stretch>
        </p:blipFill>
        <p:spPr>
          <a:xfrm>
            <a:off x="718994" y="0"/>
            <a:ext cx="7706012" cy="1481456"/>
          </a:xfrm>
          <a:prstGeom prst="rect">
            <a:avLst/>
          </a:prstGeom>
        </p:spPr>
      </p:pic>
      <p:pic>
        <p:nvPicPr>
          <p:cNvPr id="8" name="Picture 7">
            <a:extLst>
              <a:ext uri="{FF2B5EF4-FFF2-40B4-BE49-F238E27FC236}">
                <a16:creationId xmlns:a16="http://schemas.microsoft.com/office/drawing/2014/main" id="{26F2146A-E4D5-4C44-8F74-0F4E64277DBA}"/>
              </a:ext>
            </a:extLst>
          </p:cNvPr>
          <p:cNvPicPr>
            <a:picLocks noChangeAspect="1"/>
          </p:cNvPicPr>
          <p:nvPr/>
        </p:nvPicPr>
        <p:blipFill>
          <a:blip r:embed="rId4"/>
          <a:stretch>
            <a:fillRect/>
          </a:stretch>
        </p:blipFill>
        <p:spPr>
          <a:xfrm>
            <a:off x="914400" y="1390923"/>
            <a:ext cx="7315199" cy="4773394"/>
          </a:xfrm>
          <a:prstGeom prst="rect">
            <a:avLst/>
          </a:prstGeom>
        </p:spPr>
      </p:pic>
    </p:spTree>
    <p:extLst>
      <p:ext uri="{BB962C8B-B14F-4D97-AF65-F5344CB8AC3E}">
        <p14:creationId xmlns:p14="http://schemas.microsoft.com/office/powerpoint/2010/main" val="33272524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D9EF9F3-5881-45EB-8F5F-3F95D319EF24}"/>
              </a:ext>
            </a:extLst>
          </p:cNvPr>
          <p:cNvSpPr>
            <a:spLocks noGrp="1"/>
          </p:cNvSpPr>
          <p:nvPr>
            <p:ph idx="1"/>
          </p:nvPr>
        </p:nvSpPr>
        <p:spPr>
          <a:xfrm>
            <a:off x="628650" y="270164"/>
            <a:ext cx="7886700" cy="5906799"/>
          </a:xfrm>
        </p:spPr>
        <p:txBody>
          <a:bodyPr>
            <a:normAutofit/>
          </a:bodyPr>
          <a:lstStyle/>
          <a:p>
            <a:pPr marL="0" indent="0">
              <a:buNone/>
            </a:pPr>
            <a:endParaRPr lang="en-US" sz="1100" dirty="0"/>
          </a:p>
          <a:p>
            <a:pPr marL="0" indent="0">
              <a:buNone/>
            </a:pPr>
            <a:endParaRPr lang="en-US" sz="1100" dirty="0"/>
          </a:p>
          <a:p>
            <a:pPr marL="0" indent="0">
              <a:buNone/>
            </a:pPr>
            <a:endParaRPr lang="en-US" sz="1100" dirty="0"/>
          </a:p>
        </p:txBody>
      </p:sp>
      <p:pic>
        <p:nvPicPr>
          <p:cNvPr id="5" name="Picture 4">
            <a:extLst>
              <a:ext uri="{FF2B5EF4-FFF2-40B4-BE49-F238E27FC236}">
                <a16:creationId xmlns:a16="http://schemas.microsoft.com/office/drawing/2014/main" id="{F95F93DB-9C3F-47A8-B047-C6EA45867F85}"/>
              </a:ext>
            </a:extLst>
          </p:cNvPr>
          <p:cNvPicPr>
            <a:picLocks noChangeAspect="1"/>
          </p:cNvPicPr>
          <p:nvPr/>
        </p:nvPicPr>
        <p:blipFill>
          <a:blip r:embed="rId3"/>
          <a:stretch>
            <a:fillRect/>
          </a:stretch>
        </p:blipFill>
        <p:spPr>
          <a:xfrm>
            <a:off x="809338" y="0"/>
            <a:ext cx="7706012" cy="1481456"/>
          </a:xfrm>
          <a:prstGeom prst="rect">
            <a:avLst/>
          </a:prstGeom>
        </p:spPr>
      </p:pic>
      <p:sp>
        <p:nvSpPr>
          <p:cNvPr id="7" name="Rectangle 2">
            <a:extLst>
              <a:ext uri="{FF2B5EF4-FFF2-40B4-BE49-F238E27FC236}">
                <a16:creationId xmlns:a16="http://schemas.microsoft.com/office/drawing/2014/main" id="{A06FA69B-6A2D-4091-905C-6FFDBEDEF57F}"/>
              </a:ext>
            </a:extLst>
          </p:cNvPr>
          <p:cNvSpPr>
            <a:spLocks noChangeArrowheads="1"/>
          </p:cNvSpPr>
          <p:nvPr/>
        </p:nvSpPr>
        <p:spPr bwMode="auto">
          <a:xfrm>
            <a:off x="809338" y="289354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sng" strike="noStrike" cap="none" normalizeH="0" baseline="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DISTRICT GOVERNOR’S CITATION CERTIFICATION</a:t>
            </a:r>
            <a:r>
              <a:rPr kumimoji="0" lang="en-US" altLang="en-US" sz="1100" b="1"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8" name="Rectangle 3">
            <a:extLst>
              <a:ext uri="{FF2B5EF4-FFF2-40B4-BE49-F238E27FC236}">
                <a16:creationId xmlns:a16="http://schemas.microsoft.com/office/drawing/2014/main" id="{38D313CE-A1E6-44CE-AFA7-E37F517B9A18}"/>
              </a:ext>
            </a:extLst>
          </p:cNvPr>
          <p:cNvSpPr>
            <a:spLocks noChangeArrowheads="1"/>
          </p:cNvSpPr>
          <p:nvPr/>
        </p:nvSpPr>
        <p:spPr bwMode="auto">
          <a:xfrm>
            <a:off x="809338" y="2893543"/>
            <a:ext cx="6905160" cy="37394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kumimoji="0" lang="en-US" altLang="en-US" sz="9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100" b="1" i="0" u="sng" strike="noStrike" cap="none" normalizeH="0" baseline="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To: District Governor Jim Squire       </a:t>
            </a:r>
            <a:r>
              <a:rPr kumimoji="0" lang="en-US" altLang="en-US" sz="1100" b="1"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kumimoji="0" lang="en-US" altLang="en-US" sz="1100" b="1" i="0" u="sng" strike="noStrike" cap="none" normalizeH="0" baseline="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Dated:____________</a:t>
            </a:r>
            <a:r>
              <a:rPr kumimoji="0" lang="en-US" altLang="en-US" sz="1100" b="1"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kumimoji="0" lang="en-US" altLang="en-US" sz="9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kumimoji="0" lang="en-US" altLang="en-US" sz="9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From the Rotary Club of __________________________________________, Club #: _________ </a:t>
            </a:r>
            <a:endParaRPr kumimoji="0" lang="en-US" altLang="en-US" sz="9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kumimoji="0" lang="en-US" altLang="en-US" sz="9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Our membership has fulfilled the requirements as outlined above for the 2019-2020 Governor’s Citation. </a:t>
            </a:r>
            <a:endParaRPr kumimoji="0" lang="en-US" altLang="en-US" sz="9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kumimoji="0" lang="en-US" altLang="en-US" sz="9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100" b="1" i="0" u="sng" strike="noStrike" cap="none" normalizeH="0" baseline="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___ - Our Rotary Club has completed the 12 mandatory Governor Citation items</a:t>
            </a:r>
            <a:r>
              <a:rPr kumimoji="0" lang="en-US" altLang="en-US" sz="1100" b="1"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kumimoji="0" lang="en-US" altLang="en-US" sz="9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kumimoji="0" lang="en-US" altLang="en-US" sz="9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100" b="1" i="0" u="sng" strike="noStrike" cap="none" normalizeH="0" baseline="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___ - Our Rotary Club has completed a total of ____OTHER CLUB/DISTRICT/RI PROJECTs</a:t>
            </a:r>
            <a:r>
              <a:rPr kumimoji="0" lang="en-US" altLang="en-US" sz="1100" b="1"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kumimoji="0" lang="en-US" altLang="en-US" sz="9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kumimoji="0" lang="en-US" altLang="en-US" sz="9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kumimoji="0" lang="en-US" altLang="en-US" sz="1100" b="1" i="0" u="sng" strike="noStrike" cap="none" normalizeH="0" baseline="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___ - Our Rotary Club has a total score of ____ for the 2019-2020</a:t>
            </a:r>
            <a:r>
              <a:rPr kumimoji="0" lang="en-US" altLang="en-US" sz="1100" b="1"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kumimoji="0" lang="en-US" altLang="en-US" sz="1100" b="1" i="0" u="sng" strike="noStrike" cap="none" normalizeH="0" baseline="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Governor’s Citation</a:t>
            </a:r>
            <a:endParaRPr kumimoji="0" lang="en-US" altLang="en-US" sz="9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kumimoji="0" lang="en-US" altLang="en-US" sz="9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100" b="1" i="0" u="sng" strike="noStrike" cap="none" normalizeH="0" baseline="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From: President _____________________________________________________</a:t>
            </a:r>
            <a:r>
              <a:rPr kumimoji="0" lang="en-US" altLang="en-US" sz="1100" b="1"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kumimoji="0" lang="en-US" altLang="en-US" sz="9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                                       Type Name                                                                     Signature </a:t>
            </a:r>
            <a:endParaRPr kumimoji="0" lang="en-US" altLang="en-US" sz="9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kumimoji="0" lang="en-US" altLang="en-US" sz="9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100" b="1" i="0" u="sng" strike="noStrike" cap="none" normalizeH="0" baseline="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From: Secretary _____________________________________________________</a:t>
            </a:r>
            <a:r>
              <a:rPr kumimoji="0" lang="en-US" altLang="en-US" sz="1100" b="1"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kumimoji="0" lang="en-US" altLang="en-US" sz="9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                                        Type Name                                                                    Signature</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 By placing your names in the provided spaces, you are attesting to the validation of your club’s membership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fulfilling the requirements as identified of the 2019-2020 Governor’s Citation.  </a:t>
            </a:r>
            <a:endParaRPr kumimoji="0" lang="en-US" altLang="en-US" sz="9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1" i="0" u="sng" strike="noStrike" cap="none" normalizeH="0" baseline="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It is preferred each club enter your respective Governor Citation information in the</a:t>
            </a:r>
            <a:r>
              <a:rPr kumimoji="0" lang="en-US" altLang="en-US" sz="1200" b="1"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kumimoji="0" lang="en-US" altLang="en-US" sz="1200" b="1" i="0" u="sng" strike="noStrike" cap="none" normalizeH="0" baseline="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District 6900 Website.</a:t>
            </a:r>
            <a:endParaRPr kumimoji="0" lang="en-US" altLang="en-US" sz="9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4" name="Picture 3">
            <a:extLst>
              <a:ext uri="{FF2B5EF4-FFF2-40B4-BE49-F238E27FC236}">
                <a16:creationId xmlns:a16="http://schemas.microsoft.com/office/drawing/2014/main" id="{08C6BF40-4F93-4344-809B-AC6F8B050B72}"/>
              </a:ext>
            </a:extLst>
          </p:cNvPr>
          <p:cNvPicPr>
            <a:picLocks noChangeAspect="1"/>
          </p:cNvPicPr>
          <p:nvPr/>
        </p:nvPicPr>
        <p:blipFill>
          <a:blip r:embed="rId4"/>
          <a:stretch>
            <a:fillRect/>
          </a:stretch>
        </p:blipFill>
        <p:spPr>
          <a:xfrm>
            <a:off x="939114" y="1181560"/>
            <a:ext cx="7290485" cy="1714028"/>
          </a:xfrm>
          <a:prstGeom prst="rect">
            <a:avLst/>
          </a:prstGeom>
        </p:spPr>
      </p:pic>
    </p:spTree>
    <p:extLst>
      <p:ext uri="{BB962C8B-B14F-4D97-AF65-F5344CB8AC3E}">
        <p14:creationId xmlns:p14="http://schemas.microsoft.com/office/powerpoint/2010/main" val="18475569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FC5C7FF-B4E1-4531-B8A8-CB55743FDCAC}"/>
              </a:ext>
            </a:extLst>
          </p:cNvPr>
          <p:cNvSpPr>
            <a:spLocks noGrp="1"/>
          </p:cNvSpPr>
          <p:nvPr>
            <p:ph idx="1"/>
          </p:nvPr>
        </p:nvSpPr>
        <p:spPr>
          <a:xfrm>
            <a:off x="0" y="1459232"/>
            <a:ext cx="9144000" cy="5019898"/>
          </a:xfrm>
        </p:spPr>
        <p:txBody>
          <a:bodyPr>
            <a:normAutofit fontScale="77500" lnSpcReduction="20000"/>
          </a:bodyPr>
          <a:lstStyle/>
          <a:p>
            <a:pPr marL="0" indent="0">
              <a:buNone/>
            </a:pPr>
            <a:r>
              <a:rPr lang="en-US" sz="3200" b="1" u="sng" dirty="0"/>
              <a:t>District 6900 Governor’s Banners</a:t>
            </a:r>
            <a:r>
              <a:rPr lang="en-US" sz="4000" b="1" u="sng" dirty="0"/>
              <a:t>:</a:t>
            </a:r>
          </a:p>
          <a:p>
            <a:pPr marL="0" indent="0">
              <a:buNone/>
            </a:pPr>
            <a:endParaRPr lang="en-US" sz="4000" b="1" u="sng" dirty="0"/>
          </a:p>
          <a:p>
            <a:pPr marL="0" indent="0">
              <a:buNone/>
            </a:pPr>
            <a:r>
              <a:rPr lang="en-US" dirty="0"/>
              <a:t>      - Known as </a:t>
            </a:r>
            <a:r>
              <a:rPr lang="en-US" b="1" u="sng" dirty="0"/>
              <a:t>DISTRICT BEST CLUB of THE YEAR</a:t>
            </a:r>
            <a:r>
              <a:rPr lang="en-US" dirty="0"/>
              <a:t> and </a:t>
            </a:r>
          </a:p>
          <a:p>
            <a:pPr marL="0" indent="0">
              <a:buNone/>
            </a:pPr>
            <a:r>
              <a:rPr lang="en-US" b="1" dirty="0"/>
              <a:t>                               </a:t>
            </a:r>
            <a:r>
              <a:rPr lang="en-US" b="1" u="sng" dirty="0"/>
              <a:t>BEST CLUB RUNNER UP of THE YEAR</a:t>
            </a:r>
          </a:p>
          <a:p>
            <a:pPr marL="0" indent="0">
              <a:buNone/>
            </a:pPr>
            <a:endParaRPr lang="en-US" b="1" u="sng" dirty="0"/>
          </a:p>
          <a:p>
            <a:pPr marL="0" indent="0">
              <a:buNone/>
            </a:pPr>
            <a:r>
              <a:rPr lang="en-US" dirty="0"/>
              <a:t>      - One Banner Per Club Category</a:t>
            </a:r>
          </a:p>
          <a:p>
            <a:pPr marL="0" indent="0">
              <a:buNone/>
            </a:pPr>
            <a:endParaRPr lang="en-US" dirty="0"/>
          </a:p>
          <a:p>
            <a:pPr marL="0" indent="0">
              <a:buNone/>
            </a:pPr>
            <a:r>
              <a:rPr lang="en-US" dirty="0"/>
              <a:t>      - Banners based on Governor Citation Points, Membership Improvements, Foundation (Annual Fund/PolioPlus/EREY/ Other)report, Club Administration reports, AG recommendations, RI Reports and Goals/Achievements documented in Rotary Club Central. </a:t>
            </a:r>
            <a:r>
              <a:rPr lang="en-US" sz="2000" b="1" i="1" dirty="0"/>
              <a:t>(These will be CHALLENGING, but not impossible!)</a:t>
            </a:r>
          </a:p>
          <a:p>
            <a:pPr marL="0" indent="0">
              <a:buNone/>
            </a:pPr>
            <a:endParaRPr lang="en-US" sz="600" b="1" i="1" u="sng" dirty="0"/>
          </a:p>
          <a:p>
            <a:pPr marL="0" indent="0">
              <a:buNone/>
            </a:pPr>
            <a:endParaRPr lang="en-US" sz="600" b="1" i="1" u="sng" dirty="0"/>
          </a:p>
          <a:p>
            <a:pPr marL="0" indent="0" algn="ctr">
              <a:buNone/>
            </a:pPr>
            <a:r>
              <a:rPr lang="en-US" b="1" i="1" u="sng" dirty="0"/>
              <a:t>*Governor’s Banners will not be tied to RI ROTARY CLUB CITATIONS. These awards will be tabulated from identified information. </a:t>
            </a:r>
          </a:p>
        </p:txBody>
      </p:sp>
      <p:pic>
        <p:nvPicPr>
          <p:cNvPr id="7" name="Picture 6">
            <a:extLst>
              <a:ext uri="{FF2B5EF4-FFF2-40B4-BE49-F238E27FC236}">
                <a16:creationId xmlns:a16="http://schemas.microsoft.com/office/drawing/2014/main" id="{32BB2CD3-AB9D-405B-8289-B7A7D398B8A7}"/>
              </a:ext>
            </a:extLst>
          </p:cNvPr>
          <p:cNvPicPr>
            <a:picLocks noChangeAspect="1"/>
          </p:cNvPicPr>
          <p:nvPr/>
        </p:nvPicPr>
        <p:blipFill>
          <a:blip r:embed="rId3"/>
          <a:stretch>
            <a:fillRect/>
          </a:stretch>
        </p:blipFill>
        <p:spPr>
          <a:xfrm>
            <a:off x="718994" y="0"/>
            <a:ext cx="7706012" cy="1481456"/>
          </a:xfrm>
          <a:prstGeom prst="rect">
            <a:avLst/>
          </a:prstGeom>
        </p:spPr>
      </p:pic>
    </p:spTree>
    <p:extLst>
      <p:ext uri="{BB962C8B-B14F-4D97-AF65-F5344CB8AC3E}">
        <p14:creationId xmlns:p14="http://schemas.microsoft.com/office/powerpoint/2010/main" val="34509629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FC5C7FF-B4E1-4531-B8A8-CB55743FDCAC}"/>
              </a:ext>
            </a:extLst>
          </p:cNvPr>
          <p:cNvSpPr>
            <a:spLocks noGrp="1"/>
          </p:cNvSpPr>
          <p:nvPr>
            <p:ph idx="1"/>
          </p:nvPr>
        </p:nvSpPr>
        <p:spPr>
          <a:xfrm>
            <a:off x="0" y="1545409"/>
            <a:ext cx="9144000" cy="5019898"/>
          </a:xfrm>
        </p:spPr>
        <p:txBody>
          <a:bodyPr>
            <a:normAutofit/>
          </a:bodyPr>
          <a:lstStyle/>
          <a:p>
            <a:r>
              <a:rPr lang="en-US" sz="3200" b="1" dirty="0"/>
              <a:t>District 6900 Awards Data Submissions:</a:t>
            </a:r>
          </a:p>
          <a:p>
            <a:pPr marL="0" indent="0">
              <a:buNone/>
            </a:pPr>
            <a:endParaRPr lang="en-US" sz="3200" b="1" dirty="0"/>
          </a:p>
          <a:p>
            <a:pPr marL="0" indent="0">
              <a:buNone/>
            </a:pPr>
            <a:r>
              <a:rPr lang="en-US" sz="3200" b="1" i="1" u="sng" dirty="0"/>
              <a:t>    Data to be Entered          RCC      District Website</a:t>
            </a:r>
          </a:p>
          <a:p>
            <a:pPr marL="0" indent="0">
              <a:buNone/>
            </a:pPr>
            <a:r>
              <a:rPr lang="en-US" sz="1800" b="1" i="1" dirty="0"/>
              <a:t> </a:t>
            </a:r>
            <a:r>
              <a:rPr lang="en-US" sz="1800" b="1" i="1" u="sng" dirty="0"/>
              <a:t>Presidential Citation/Rotary Club Citations          YES                                   NO</a:t>
            </a:r>
          </a:p>
          <a:p>
            <a:pPr marL="0" indent="0">
              <a:buNone/>
            </a:pPr>
            <a:r>
              <a:rPr lang="en-US" sz="1800" b="1" i="1" dirty="0"/>
              <a:t>            </a:t>
            </a:r>
            <a:r>
              <a:rPr lang="en-US" sz="1800" b="1" i="1" u="sng" dirty="0"/>
              <a:t>Club Membership Goals                                YES                                    NO</a:t>
            </a:r>
          </a:p>
          <a:p>
            <a:pPr marL="0" indent="0">
              <a:buNone/>
            </a:pPr>
            <a:r>
              <a:rPr lang="en-US" sz="1800" b="1" i="1" dirty="0"/>
              <a:t>            </a:t>
            </a:r>
            <a:r>
              <a:rPr lang="en-US" sz="1800" b="1" i="1" u="sng" dirty="0"/>
              <a:t>Club Foundation Goals                                  YES                                    NO </a:t>
            </a:r>
          </a:p>
          <a:p>
            <a:pPr marL="0" indent="0">
              <a:buNone/>
            </a:pPr>
            <a:r>
              <a:rPr lang="en-US" sz="1800" b="1" i="1" dirty="0"/>
              <a:t>   </a:t>
            </a:r>
            <a:r>
              <a:rPr lang="en-US" sz="1800" b="1" i="1" u="sng" dirty="0"/>
              <a:t>Club PolioPlus/Other Foundation Goals             YES                                    NO</a:t>
            </a:r>
          </a:p>
          <a:p>
            <a:pPr marL="0" indent="0">
              <a:buNone/>
            </a:pPr>
            <a:r>
              <a:rPr lang="en-US" sz="1800" b="1" i="1" dirty="0"/>
              <a:t>   **</a:t>
            </a:r>
            <a:r>
              <a:rPr lang="en-US" sz="1800" b="1" i="1" u="sng" dirty="0"/>
              <a:t>Club Service Goals and Projects                       YES (All)       YES** (only 6-12 Projects)</a:t>
            </a:r>
          </a:p>
          <a:p>
            <a:pPr marL="0" indent="0">
              <a:buNone/>
            </a:pPr>
            <a:endParaRPr lang="en-US" sz="1800" b="1" i="1" u="sng" dirty="0"/>
          </a:p>
          <a:p>
            <a:pPr marL="0" indent="0">
              <a:buNone/>
            </a:pPr>
            <a:r>
              <a:rPr lang="en-US" sz="1800" b="1" i="1" dirty="0"/>
              <a:t>       </a:t>
            </a:r>
            <a:r>
              <a:rPr lang="en-US" sz="1800" b="1" i="1" u="sng" dirty="0"/>
              <a:t>Governor’s Citation                                             YES (All)      YES** (only 6-12 Projects)</a:t>
            </a:r>
          </a:p>
          <a:p>
            <a:pPr marL="0" indent="0">
              <a:buNone/>
            </a:pPr>
            <a:endParaRPr lang="en-US" sz="1800" b="1" i="1" u="sng" dirty="0"/>
          </a:p>
        </p:txBody>
      </p:sp>
      <p:cxnSp>
        <p:nvCxnSpPr>
          <p:cNvPr id="6" name="Straight Connector 5">
            <a:extLst>
              <a:ext uri="{FF2B5EF4-FFF2-40B4-BE49-F238E27FC236}">
                <a16:creationId xmlns:a16="http://schemas.microsoft.com/office/drawing/2014/main" id="{0E1E0A87-1D4C-410E-B4FB-1D661630B8BC}"/>
              </a:ext>
            </a:extLst>
          </p:cNvPr>
          <p:cNvCxnSpPr/>
          <p:nvPr/>
        </p:nvCxnSpPr>
        <p:spPr>
          <a:xfrm>
            <a:off x="4240696" y="2146852"/>
            <a:ext cx="0" cy="4391338"/>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76C3683D-6CF3-4DE0-BA11-A71ED7DC8761}"/>
              </a:ext>
            </a:extLst>
          </p:cNvPr>
          <p:cNvCxnSpPr/>
          <p:nvPr/>
        </p:nvCxnSpPr>
        <p:spPr>
          <a:xfrm>
            <a:off x="5506278" y="2146852"/>
            <a:ext cx="0" cy="4391338"/>
          </a:xfrm>
          <a:prstGeom prst="line">
            <a:avLst/>
          </a:prstGeom>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7D3E7224-D860-4103-B532-EB3B8DB1AF8E}"/>
              </a:ext>
            </a:extLst>
          </p:cNvPr>
          <p:cNvPicPr>
            <a:picLocks noChangeAspect="1"/>
          </p:cNvPicPr>
          <p:nvPr/>
        </p:nvPicPr>
        <p:blipFill>
          <a:blip r:embed="rId3"/>
          <a:stretch>
            <a:fillRect/>
          </a:stretch>
        </p:blipFill>
        <p:spPr>
          <a:xfrm>
            <a:off x="861234" y="63953"/>
            <a:ext cx="7706012" cy="1481456"/>
          </a:xfrm>
          <a:prstGeom prst="rect">
            <a:avLst/>
          </a:prstGeom>
        </p:spPr>
      </p:pic>
    </p:spTree>
    <p:extLst>
      <p:ext uri="{BB962C8B-B14F-4D97-AF65-F5344CB8AC3E}">
        <p14:creationId xmlns:p14="http://schemas.microsoft.com/office/powerpoint/2010/main" val="22404765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FC5C7FF-B4E1-4531-B8A8-CB55743FDCAC}"/>
              </a:ext>
            </a:extLst>
          </p:cNvPr>
          <p:cNvSpPr>
            <a:spLocks noGrp="1"/>
          </p:cNvSpPr>
          <p:nvPr>
            <p:ph idx="1"/>
          </p:nvPr>
        </p:nvSpPr>
        <p:spPr>
          <a:xfrm>
            <a:off x="284922" y="1799645"/>
            <a:ext cx="8574156" cy="4767409"/>
          </a:xfrm>
        </p:spPr>
        <p:txBody>
          <a:bodyPr>
            <a:normAutofit fontScale="62500" lnSpcReduction="20000"/>
          </a:bodyPr>
          <a:lstStyle/>
          <a:p>
            <a:pPr marL="0" indent="0" algn="ctr">
              <a:buNone/>
            </a:pPr>
            <a:endParaRPr lang="en-US" sz="4000" b="1" u="sng" dirty="0"/>
          </a:p>
          <a:p>
            <a:pPr marL="0" indent="0" algn="ctr">
              <a:buNone/>
            </a:pPr>
            <a:r>
              <a:rPr lang="en-US" sz="8600" b="1" u="sng" dirty="0"/>
              <a:t>QUESTIONS???</a:t>
            </a:r>
          </a:p>
          <a:p>
            <a:pPr marL="0" indent="0" algn="ctr">
              <a:buNone/>
            </a:pPr>
            <a:endParaRPr lang="en-US" sz="4000" b="1" dirty="0"/>
          </a:p>
          <a:p>
            <a:pPr marL="0" indent="0" algn="ctr">
              <a:buNone/>
            </a:pPr>
            <a:r>
              <a:rPr lang="en-US" sz="4000" b="1" dirty="0"/>
              <a:t>2019-2020 Award documents will be made available </a:t>
            </a:r>
          </a:p>
          <a:p>
            <a:pPr marL="0" indent="0" algn="ctr">
              <a:buNone/>
            </a:pPr>
            <a:r>
              <a:rPr lang="en-US" sz="4000" b="1" dirty="0"/>
              <a:t>to those who request copies via the sign up </a:t>
            </a:r>
          </a:p>
          <a:p>
            <a:pPr marL="0" indent="0" algn="ctr">
              <a:buNone/>
            </a:pPr>
            <a:r>
              <a:rPr lang="en-US" sz="4000" b="1" dirty="0"/>
              <a:t>sheets at the rear of the room or via </a:t>
            </a:r>
            <a:r>
              <a:rPr lang="en-US" sz="4000" b="1"/>
              <a:t>the </a:t>
            </a:r>
          </a:p>
          <a:p>
            <a:pPr marL="0" indent="0" algn="ctr">
              <a:buNone/>
            </a:pPr>
            <a:r>
              <a:rPr lang="en-US" sz="4000" b="1"/>
              <a:t>D6900 </a:t>
            </a:r>
            <a:r>
              <a:rPr lang="en-US" sz="4000" b="1" dirty="0"/>
              <a:t>Web site </a:t>
            </a:r>
            <a:r>
              <a:rPr lang="en-US" sz="2600" b="1" dirty="0"/>
              <a:t>(after May, 1, 2019)</a:t>
            </a:r>
            <a:endParaRPr lang="en-US" sz="4000" b="1" dirty="0"/>
          </a:p>
          <a:p>
            <a:pPr algn="ctr"/>
            <a:endParaRPr lang="en-US" sz="2200" b="1" dirty="0"/>
          </a:p>
          <a:p>
            <a:pPr marL="0" indent="0" algn="ctr">
              <a:buNone/>
            </a:pPr>
            <a:r>
              <a:rPr lang="en-US" sz="3200" b="1" dirty="0"/>
              <a:t>PDG Raymond Ray</a:t>
            </a:r>
          </a:p>
          <a:p>
            <a:pPr marL="0" indent="0" algn="ctr">
              <a:buNone/>
            </a:pPr>
            <a:r>
              <a:rPr lang="en-US" sz="2400" b="1" dirty="0"/>
              <a:t> </a:t>
            </a:r>
            <a:r>
              <a:rPr lang="en-US" sz="3000" b="1" dirty="0"/>
              <a:t>District Awards Chair 2019-2020</a:t>
            </a:r>
          </a:p>
          <a:p>
            <a:pPr marL="0" indent="0" algn="ctr">
              <a:buNone/>
            </a:pPr>
            <a:r>
              <a:rPr lang="en-US" sz="3000" b="1" dirty="0"/>
              <a:t> Mobile: (770) 490-4034, Email: </a:t>
            </a:r>
            <a:r>
              <a:rPr lang="en-US" sz="3000" b="1" dirty="0">
                <a:hlinkClick r:id="rId3"/>
              </a:rPr>
              <a:t>rtrayjr@aol.com</a:t>
            </a:r>
            <a:endParaRPr lang="en-US" sz="3000" b="1" dirty="0"/>
          </a:p>
          <a:p>
            <a:pPr marL="0" indent="0" algn="ctr">
              <a:buNone/>
            </a:pPr>
            <a:r>
              <a:rPr lang="en-US" sz="3000" b="1" u="sng" dirty="0"/>
              <a:t>We are here to assist you with your awards</a:t>
            </a:r>
            <a:r>
              <a:rPr lang="en-US" sz="4000" b="1" u="sng" dirty="0"/>
              <a:t>!</a:t>
            </a:r>
          </a:p>
          <a:p>
            <a:pPr marL="0" indent="0" algn="ctr">
              <a:buNone/>
            </a:pPr>
            <a:endParaRPr lang="en-US" sz="3000" b="1" dirty="0"/>
          </a:p>
          <a:p>
            <a:pPr marL="0" indent="0" algn="ctr">
              <a:buNone/>
            </a:pPr>
            <a:endParaRPr lang="en-US" sz="3000" b="1" dirty="0"/>
          </a:p>
        </p:txBody>
      </p:sp>
      <p:pic>
        <p:nvPicPr>
          <p:cNvPr id="8" name="Picture 7">
            <a:extLst>
              <a:ext uri="{FF2B5EF4-FFF2-40B4-BE49-F238E27FC236}">
                <a16:creationId xmlns:a16="http://schemas.microsoft.com/office/drawing/2014/main" id="{F4455D4C-3B6B-4FC0-814F-0F4517A5B8FC}"/>
              </a:ext>
            </a:extLst>
          </p:cNvPr>
          <p:cNvPicPr>
            <a:picLocks noChangeAspect="1"/>
          </p:cNvPicPr>
          <p:nvPr/>
        </p:nvPicPr>
        <p:blipFill>
          <a:blip r:embed="rId4"/>
          <a:stretch>
            <a:fillRect/>
          </a:stretch>
        </p:blipFill>
        <p:spPr>
          <a:xfrm>
            <a:off x="1772529" y="-456902"/>
            <a:ext cx="4934540" cy="2890544"/>
          </a:xfrm>
          <a:prstGeom prst="rect">
            <a:avLst/>
          </a:prstGeom>
        </p:spPr>
      </p:pic>
    </p:spTree>
    <p:extLst>
      <p:ext uri="{BB962C8B-B14F-4D97-AF65-F5344CB8AC3E}">
        <p14:creationId xmlns:p14="http://schemas.microsoft.com/office/powerpoint/2010/main" val="13930442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FC5C7FF-B4E1-4531-B8A8-CB55743FDCAC}"/>
              </a:ext>
            </a:extLst>
          </p:cNvPr>
          <p:cNvSpPr>
            <a:spLocks noGrp="1"/>
          </p:cNvSpPr>
          <p:nvPr>
            <p:ph idx="1"/>
          </p:nvPr>
        </p:nvSpPr>
        <p:spPr>
          <a:xfrm>
            <a:off x="284922" y="1575583"/>
            <a:ext cx="8574156" cy="5019898"/>
          </a:xfrm>
        </p:spPr>
        <p:txBody>
          <a:bodyPr>
            <a:normAutofit fontScale="70000" lnSpcReduction="20000"/>
          </a:bodyPr>
          <a:lstStyle/>
          <a:p>
            <a:r>
              <a:rPr lang="en-US" b="1" u="sng" dirty="0"/>
              <a:t>Rotary International Presidential Citations:</a:t>
            </a:r>
          </a:p>
          <a:p>
            <a:pPr marL="0" indent="0">
              <a:buNone/>
            </a:pPr>
            <a:r>
              <a:rPr lang="en-US" dirty="0"/>
              <a:t>      Also known as </a:t>
            </a:r>
            <a:r>
              <a:rPr lang="en-US" u="sng" dirty="0"/>
              <a:t>Rotary Club Citations</a:t>
            </a:r>
          </a:p>
          <a:p>
            <a:pPr marL="0" indent="0">
              <a:buNone/>
            </a:pPr>
            <a:endParaRPr lang="en-US" sz="1100" u="sng" dirty="0"/>
          </a:p>
          <a:p>
            <a:pPr marL="0" lvl="0" indent="0">
              <a:lnSpc>
                <a:spcPct val="120000"/>
              </a:lnSpc>
              <a:spcBef>
                <a:spcPts val="0"/>
              </a:spcBef>
              <a:spcAft>
                <a:spcPts val="600"/>
              </a:spcAft>
              <a:buNone/>
            </a:pPr>
            <a:r>
              <a:rPr lang="en-US" sz="2400" dirty="0"/>
              <a:t>   - </a:t>
            </a:r>
            <a:r>
              <a:rPr lang="en-US" sz="2400" b="1" u="sng" dirty="0"/>
              <a:t>Rotary, Rotaract &amp; Interact Clubs </a:t>
            </a:r>
            <a:r>
              <a:rPr lang="en-US" sz="2400" dirty="0"/>
              <a:t>– </a:t>
            </a:r>
            <a:r>
              <a:rPr lang="en-US" sz="2100" b="1" dirty="0"/>
              <a:t>Electronic Goals/Achievements Input through Rotary Club Central</a:t>
            </a:r>
            <a:r>
              <a:rPr lang="en-US" sz="3100" dirty="0"/>
              <a:t>. </a:t>
            </a:r>
            <a:r>
              <a:rPr lang="en-US" sz="2300" b="1" u="sng" dirty="0">
                <a:solidFill>
                  <a:prstClr val="black"/>
                </a:solidFill>
                <a:ea typeface="Times New Roman" panose="02020603050405020304" pitchFamily="18" charset="0"/>
                <a:cs typeface="Times New Roman" panose="02020603050405020304" pitchFamily="18" charset="0"/>
              </a:rPr>
              <a:t>RI will validate Club Goals, Membership, Foundation Giving, Service projects completed and other award qualifying activities from RI reports and Rotary Club Central.</a:t>
            </a:r>
            <a:r>
              <a:rPr lang="en-US" sz="2300" b="1" i="1" u="sng" dirty="0">
                <a:solidFill>
                  <a:prstClr val="black"/>
                </a:solidFill>
                <a:ea typeface="Times New Roman" panose="02020603050405020304" pitchFamily="18" charset="0"/>
                <a:cs typeface="Times New Roman" panose="02020603050405020304" pitchFamily="18" charset="0"/>
              </a:rPr>
              <a:t> It is imperative this information is tracked and maintained on a “Monthly Basis Rotary and Rotaract Clubs!”</a:t>
            </a:r>
            <a:r>
              <a:rPr lang="en-US" sz="2300" i="1" dirty="0">
                <a:solidFill>
                  <a:prstClr val="black"/>
                </a:solidFill>
                <a:ea typeface="Times New Roman" panose="02020603050405020304" pitchFamily="18" charset="0"/>
                <a:cs typeface="Times New Roman" panose="02020603050405020304" pitchFamily="18" charset="0"/>
              </a:rPr>
              <a:t> </a:t>
            </a:r>
            <a:endParaRPr lang="en-US" sz="1600" dirty="0">
              <a:solidFill>
                <a:prstClr val="black"/>
              </a:solidFill>
              <a:ea typeface="Times New Roman" panose="02020603050405020304" pitchFamily="18" charset="0"/>
              <a:cs typeface="Times New Roman" panose="02020603050405020304" pitchFamily="18" charset="0"/>
            </a:endParaRPr>
          </a:p>
          <a:p>
            <a:pPr marL="0" indent="0">
              <a:buNone/>
            </a:pPr>
            <a:endParaRPr lang="en-US" sz="600" dirty="0"/>
          </a:p>
          <a:p>
            <a:pPr marL="0" lvl="0" indent="0">
              <a:buNone/>
            </a:pPr>
            <a:r>
              <a:rPr lang="en-US" sz="2100" b="1" dirty="0">
                <a:solidFill>
                  <a:prstClr val="black"/>
                </a:solidFill>
              </a:rPr>
              <a:t>       -</a:t>
            </a:r>
            <a:r>
              <a:rPr lang="en-US" sz="2100" b="1" u="sng" dirty="0">
                <a:solidFill>
                  <a:prstClr val="black"/>
                </a:solidFill>
              </a:rPr>
              <a:t> Last Submission date</a:t>
            </a:r>
            <a:r>
              <a:rPr lang="en-US" sz="2100" dirty="0">
                <a:solidFill>
                  <a:prstClr val="black"/>
                </a:solidFill>
              </a:rPr>
              <a:t>: </a:t>
            </a:r>
            <a:r>
              <a:rPr lang="en-US" sz="2600" b="1" u="sng" dirty="0">
                <a:solidFill>
                  <a:prstClr val="black"/>
                </a:solidFill>
              </a:rPr>
              <a:t>15 August 2020 </a:t>
            </a:r>
            <a:r>
              <a:rPr lang="en-US" sz="2100" dirty="0">
                <a:solidFill>
                  <a:prstClr val="black"/>
                </a:solidFill>
              </a:rPr>
              <a:t>for Rotary Clubs</a:t>
            </a:r>
          </a:p>
          <a:p>
            <a:pPr marL="0" lvl="0" indent="0">
              <a:buNone/>
            </a:pPr>
            <a:r>
              <a:rPr lang="en-US" sz="2100" dirty="0">
                <a:solidFill>
                  <a:prstClr val="black"/>
                </a:solidFill>
              </a:rPr>
              <a:t>       - </a:t>
            </a:r>
            <a:r>
              <a:rPr lang="en-US" sz="2100" b="1" u="sng" dirty="0">
                <a:solidFill>
                  <a:prstClr val="black"/>
                </a:solidFill>
              </a:rPr>
              <a:t>Rotaract Club Certification date</a:t>
            </a:r>
            <a:r>
              <a:rPr lang="en-US" sz="2100" b="1" dirty="0">
                <a:solidFill>
                  <a:prstClr val="black"/>
                </a:solidFill>
              </a:rPr>
              <a:t>:</a:t>
            </a:r>
            <a:r>
              <a:rPr lang="en-US" sz="2600" b="1" dirty="0">
                <a:solidFill>
                  <a:prstClr val="black"/>
                </a:solidFill>
              </a:rPr>
              <a:t> </a:t>
            </a:r>
            <a:r>
              <a:rPr lang="en-US" sz="2600" b="1" u="sng" dirty="0">
                <a:solidFill>
                  <a:prstClr val="black"/>
                </a:solidFill>
              </a:rPr>
              <a:t>1 July 2019 </a:t>
            </a:r>
            <a:r>
              <a:rPr lang="en-US" sz="2100" dirty="0">
                <a:solidFill>
                  <a:prstClr val="black"/>
                </a:solidFill>
              </a:rPr>
              <a:t>for Rotaract Clubs*</a:t>
            </a:r>
          </a:p>
          <a:p>
            <a:pPr marL="0" lvl="0" indent="0">
              <a:buNone/>
            </a:pPr>
            <a:r>
              <a:rPr lang="en-US" sz="2100" dirty="0">
                <a:solidFill>
                  <a:prstClr val="black"/>
                </a:solidFill>
              </a:rPr>
              <a:t>       - </a:t>
            </a:r>
            <a:r>
              <a:rPr lang="en-US" sz="2100" b="1" u="sng" dirty="0">
                <a:solidFill>
                  <a:prstClr val="black"/>
                </a:solidFill>
              </a:rPr>
              <a:t>Last Submission date</a:t>
            </a:r>
            <a:r>
              <a:rPr lang="en-US" sz="2100" b="1" dirty="0">
                <a:solidFill>
                  <a:prstClr val="black"/>
                </a:solidFill>
              </a:rPr>
              <a:t>:</a:t>
            </a:r>
            <a:r>
              <a:rPr lang="en-US" sz="2600" b="1" dirty="0">
                <a:solidFill>
                  <a:prstClr val="black"/>
                </a:solidFill>
              </a:rPr>
              <a:t> </a:t>
            </a:r>
            <a:r>
              <a:rPr lang="en-US" sz="2600" b="1" u="sng" dirty="0">
                <a:solidFill>
                  <a:prstClr val="black"/>
                </a:solidFill>
              </a:rPr>
              <a:t>15 August 2020 </a:t>
            </a:r>
            <a:r>
              <a:rPr lang="en-US" sz="2100" dirty="0">
                <a:solidFill>
                  <a:prstClr val="black"/>
                </a:solidFill>
              </a:rPr>
              <a:t>for Rotaract Club</a:t>
            </a:r>
          </a:p>
          <a:p>
            <a:pPr marL="0" lvl="0" indent="0">
              <a:buNone/>
            </a:pPr>
            <a:r>
              <a:rPr lang="en-US" sz="2100" b="1" dirty="0">
                <a:solidFill>
                  <a:prstClr val="black"/>
                </a:solidFill>
              </a:rPr>
              <a:t>       </a:t>
            </a:r>
            <a:r>
              <a:rPr lang="en-US" sz="2100" dirty="0">
                <a:solidFill>
                  <a:prstClr val="black"/>
                </a:solidFill>
              </a:rPr>
              <a:t>- </a:t>
            </a:r>
            <a:r>
              <a:rPr lang="en-US" sz="2100" b="1" u="sng" dirty="0">
                <a:solidFill>
                  <a:prstClr val="black"/>
                </a:solidFill>
              </a:rPr>
              <a:t>Interact Club Certifications date</a:t>
            </a:r>
            <a:r>
              <a:rPr lang="en-US" sz="2100" b="1" dirty="0">
                <a:solidFill>
                  <a:prstClr val="black"/>
                </a:solidFill>
              </a:rPr>
              <a:t>:</a:t>
            </a:r>
            <a:r>
              <a:rPr lang="en-US" sz="2600" b="1" dirty="0">
                <a:solidFill>
                  <a:prstClr val="black"/>
                </a:solidFill>
              </a:rPr>
              <a:t> </a:t>
            </a:r>
            <a:r>
              <a:rPr lang="en-US" sz="2600" b="1" u="sng" dirty="0">
                <a:solidFill>
                  <a:prstClr val="black"/>
                </a:solidFill>
              </a:rPr>
              <a:t>1 July 2019 </a:t>
            </a:r>
            <a:r>
              <a:rPr lang="en-US" sz="2100" dirty="0">
                <a:solidFill>
                  <a:prstClr val="black"/>
                </a:solidFill>
              </a:rPr>
              <a:t>for Interact Clubs*</a:t>
            </a:r>
          </a:p>
          <a:p>
            <a:pPr marL="0" lvl="0" indent="0">
              <a:buNone/>
            </a:pPr>
            <a:r>
              <a:rPr lang="en-US" sz="2100" b="1" dirty="0">
                <a:solidFill>
                  <a:prstClr val="black"/>
                </a:solidFill>
              </a:rPr>
              <a:t>       -</a:t>
            </a:r>
            <a:r>
              <a:rPr lang="en-US" sz="2100" b="1" u="sng" dirty="0">
                <a:solidFill>
                  <a:prstClr val="black"/>
                </a:solidFill>
              </a:rPr>
              <a:t> Last Submission date</a:t>
            </a:r>
            <a:r>
              <a:rPr lang="en-US" sz="2100" dirty="0">
                <a:solidFill>
                  <a:prstClr val="black"/>
                </a:solidFill>
              </a:rPr>
              <a:t>: </a:t>
            </a:r>
            <a:r>
              <a:rPr lang="en-US" sz="2600" b="1" u="sng" dirty="0">
                <a:solidFill>
                  <a:prstClr val="black"/>
                </a:solidFill>
              </a:rPr>
              <a:t>15 August 2020 </a:t>
            </a:r>
            <a:r>
              <a:rPr lang="en-US" sz="2100" dirty="0">
                <a:solidFill>
                  <a:prstClr val="black"/>
                </a:solidFill>
              </a:rPr>
              <a:t>for Interact Clubs</a:t>
            </a:r>
          </a:p>
          <a:p>
            <a:pPr marL="0" indent="0">
              <a:buNone/>
            </a:pPr>
            <a:endParaRPr lang="en-US" sz="2400" b="1" dirty="0"/>
          </a:p>
          <a:p>
            <a:pPr marL="0" indent="0">
              <a:buNone/>
            </a:pPr>
            <a:r>
              <a:rPr lang="en-US" sz="2400" b="1" dirty="0"/>
              <a:t>   - </a:t>
            </a:r>
            <a:r>
              <a:rPr lang="en-US" b="1" dirty="0"/>
              <a:t>Rotary Clubs may also qualify for a Rotary Citation with Presidential Distinction</a:t>
            </a:r>
            <a:r>
              <a:rPr lang="en-US" dirty="0"/>
              <a:t> </a:t>
            </a:r>
            <a:r>
              <a:rPr lang="en-US" sz="2600" dirty="0"/>
              <a:t>when they achieve Rotary Club Citation requirements plus one to three additional goals listed below (SILVER {1 Goal}, GOLD {2 Goals}, Platinum {3 Goals}:</a:t>
            </a:r>
            <a:endParaRPr lang="en-US" sz="2400" b="1" dirty="0"/>
          </a:p>
        </p:txBody>
      </p:sp>
      <p:grpSp>
        <p:nvGrpSpPr>
          <p:cNvPr id="9" name="Group 8">
            <a:extLst>
              <a:ext uri="{FF2B5EF4-FFF2-40B4-BE49-F238E27FC236}">
                <a16:creationId xmlns:a16="http://schemas.microsoft.com/office/drawing/2014/main" id="{C08D0819-D17D-4809-8F48-14F9D4E43434}"/>
              </a:ext>
            </a:extLst>
          </p:cNvPr>
          <p:cNvGrpSpPr/>
          <p:nvPr/>
        </p:nvGrpSpPr>
        <p:grpSpPr>
          <a:xfrm>
            <a:off x="1323746" y="227981"/>
            <a:ext cx="6496508" cy="1347602"/>
            <a:chOff x="1323746" y="227980"/>
            <a:chExt cx="6496508" cy="1553489"/>
          </a:xfrm>
        </p:grpSpPr>
        <p:pic>
          <p:nvPicPr>
            <p:cNvPr id="5" name="Picture 4">
              <a:extLst>
                <a:ext uri="{FF2B5EF4-FFF2-40B4-BE49-F238E27FC236}">
                  <a16:creationId xmlns:a16="http://schemas.microsoft.com/office/drawing/2014/main" id="{88A328FD-E1D2-4E7C-9E2A-FE49647DD62D}"/>
                </a:ext>
              </a:extLst>
            </p:cNvPr>
            <p:cNvPicPr>
              <a:picLocks noChangeAspect="1"/>
            </p:cNvPicPr>
            <p:nvPr/>
          </p:nvPicPr>
          <p:blipFill>
            <a:blip r:embed="rId3"/>
            <a:stretch>
              <a:fillRect/>
            </a:stretch>
          </p:blipFill>
          <p:spPr>
            <a:xfrm>
              <a:off x="3309567" y="489590"/>
              <a:ext cx="2205408" cy="1291879"/>
            </a:xfrm>
            <a:prstGeom prst="rect">
              <a:avLst/>
            </a:prstGeom>
          </p:spPr>
        </p:pic>
        <p:sp>
          <p:nvSpPr>
            <p:cNvPr id="8" name="Rectangle 7">
              <a:extLst>
                <a:ext uri="{FF2B5EF4-FFF2-40B4-BE49-F238E27FC236}">
                  <a16:creationId xmlns:a16="http://schemas.microsoft.com/office/drawing/2014/main" id="{123A5282-20A1-4E03-89F2-7C91AF2BDBE1}"/>
                </a:ext>
              </a:extLst>
            </p:cNvPr>
            <p:cNvSpPr/>
            <p:nvPr/>
          </p:nvSpPr>
          <p:spPr>
            <a:xfrm>
              <a:off x="1323746" y="227980"/>
              <a:ext cx="6496508" cy="523220"/>
            </a:xfrm>
            <a:prstGeom prst="rect">
              <a:avLst/>
            </a:prstGeom>
          </p:spPr>
          <p:txBody>
            <a:bodyPr wrap="square">
              <a:spAutoFit/>
            </a:bodyPr>
            <a:lstStyle/>
            <a:p>
              <a:r>
                <a:rPr lang="en-US" sz="2800" b="1" dirty="0"/>
                <a:t>2019-2020 Rotary International Awards</a:t>
              </a:r>
            </a:p>
          </p:txBody>
        </p:sp>
      </p:grpSp>
    </p:spTree>
    <p:extLst>
      <p:ext uri="{BB962C8B-B14F-4D97-AF65-F5344CB8AC3E}">
        <p14:creationId xmlns:p14="http://schemas.microsoft.com/office/powerpoint/2010/main" val="12575524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FC5C7FF-B4E1-4531-B8A8-CB55743FDCAC}"/>
              </a:ext>
            </a:extLst>
          </p:cNvPr>
          <p:cNvSpPr>
            <a:spLocks noGrp="1"/>
          </p:cNvSpPr>
          <p:nvPr>
            <p:ph idx="1"/>
          </p:nvPr>
        </p:nvSpPr>
        <p:spPr>
          <a:xfrm>
            <a:off x="393733" y="1240755"/>
            <a:ext cx="8574156" cy="5617245"/>
          </a:xfrm>
        </p:spPr>
        <p:txBody>
          <a:bodyPr>
            <a:normAutofit fontScale="32500" lnSpcReduction="20000"/>
          </a:bodyPr>
          <a:lstStyle/>
          <a:p>
            <a:pPr marL="0" indent="0">
              <a:buNone/>
            </a:pPr>
            <a:r>
              <a:rPr lang="en-US" sz="6400" b="1" u="sng" dirty="0"/>
              <a:t>- Rotary Club Citations</a:t>
            </a:r>
            <a:r>
              <a:rPr lang="en-US" sz="3200" dirty="0"/>
              <a:t>   </a:t>
            </a:r>
            <a:r>
              <a:rPr lang="en-US" sz="3600" dirty="0">
                <a:solidFill>
                  <a:srgbClr val="000000"/>
                </a:solidFill>
                <a:latin typeface="Calibri" panose="020F0502020204030204" pitchFamily="34" charset="0"/>
                <a:ea typeface="Times New Roman" panose="02020603050405020304" pitchFamily="18" charset="0"/>
                <a:cs typeface="Calibri" panose="020F0502020204030204" pitchFamily="34" charset="0"/>
              </a:rPr>
              <a:t>Rotary Clubs qualify for a Rotary Citation when they achieve a specified number of requirements from each category listed below:</a:t>
            </a:r>
          </a:p>
          <a:p>
            <a:pPr marL="0" indent="0">
              <a:buNone/>
            </a:pPr>
            <a:endParaRPr lang="en-US" sz="3200" dirty="0">
              <a:latin typeface="Calibri" panose="020F0502020204030204" pitchFamily="34" charset="0"/>
              <a:ea typeface="Times New Roman" panose="02020603050405020304" pitchFamily="18" charset="0"/>
              <a:cs typeface="Times New Roman" panose="02020603050405020304" pitchFamily="18" charset="0"/>
            </a:endParaRPr>
          </a:p>
          <a:p>
            <a:pPr marL="457200" marR="0">
              <a:lnSpc>
                <a:spcPct val="115000"/>
              </a:lnSpc>
              <a:spcBef>
                <a:spcPts val="0"/>
              </a:spcBef>
              <a:spcAft>
                <a:spcPts val="670"/>
              </a:spcAft>
            </a:pPr>
            <a:r>
              <a:rPr lang="en-US" sz="5600" b="1" u="sng" dirty="0">
                <a:solidFill>
                  <a:srgbClr val="000000"/>
                </a:solidFill>
                <a:latin typeface="Calibri" panose="020F0502020204030204" pitchFamily="34" charset="0"/>
                <a:ea typeface="Times New Roman" panose="02020603050405020304" pitchFamily="18" charset="0"/>
                <a:cs typeface="Calibri" panose="020F0502020204030204" pitchFamily="34" charset="0"/>
              </a:rPr>
              <a:t>UNITE PEOPLE</a:t>
            </a:r>
            <a:r>
              <a:rPr lang="en-US" sz="56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    </a:t>
            </a:r>
            <a:r>
              <a:rPr lang="en-US" sz="5600" b="1" u="sng" dirty="0">
                <a:solidFill>
                  <a:srgbClr val="000000"/>
                </a:solidFill>
                <a:latin typeface="Calibri" panose="020F0502020204030204" pitchFamily="34" charset="0"/>
                <a:ea typeface="Times New Roman" panose="02020603050405020304" pitchFamily="18" charset="0"/>
                <a:cs typeface="Calibri" panose="020F0502020204030204" pitchFamily="34" charset="0"/>
              </a:rPr>
              <a:t>(</a:t>
            </a:r>
            <a:r>
              <a:rPr lang="en-US" sz="5600" b="1" i="1" u="sng" dirty="0">
                <a:solidFill>
                  <a:srgbClr val="FF0000"/>
                </a:solidFill>
                <a:latin typeface="Calibri" panose="020F0502020204030204" pitchFamily="34" charset="0"/>
                <a:ea typeface="Times New Roman" panose="02020603050405020304" pitchFamily="18" charset="0"/>
                <a:cs typeface="Calibri" panose="020F0502020204030204" pitchFamily="34" charset="0"/>
              </a:rPr>
              <a:t>Achieve at least 5 of the following goals</a:t>
            </a:r>
            <a:r>
              <a:rPr lang="en-US" sz="5600" b="1" i="1" u="sng" dirty="0">
                <a:solidFill>
                  <a:srgbClr val="000000"/>
                </a:solidFill>
                <a:latin typeface="Calibri" panose="020F0502020204030204" pitchFamily="34" charset="0"/>
                <a:ea typeface="Times New Roman" panose="02020603050405020304" pitchFamily="18" charset="0"/>
                <a:cs typeface="Calibri" panose="020F0502020204030204" pitchFamily="34" charset="0"/>
              </a:rPr>
              <a:t>):</a:t>
            </a:r>
            <a:endParaRPr lang="en-US" sz="5600" dirty="0">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670"/>
              </a:spcAft>
            </a:pPr>
            <a:r>
              <a:rPr lang="en-US" sz="5600" dirty="0">
                <a:solidFill>
                  <a:srgbClr val="000000"/>
                </a:solidFill>
                <a:latin typeface="Calibri" panose="020F0502020204030204" pitchFamily="34" charset="0"/>
                <a:ea typeface="Times New Roman" panose="02020603050405020304" pitchFamily="18" charset="0"/>
                <a:cs typeface="Calibri" panose="020F0502020204030204" pitchFamily="34" charset="0"/>
              </a:rPr>
              <a:t> Appoint an active Club Membership Committee comprised of less than 5 </a:t>
            </a:r>
            <a:r>
              <a:rPr lang="en-US" sz="5600" dirty="0" err="1">
                <a:solidFill>
                  <a:srgbClr val="000000"/>
                </a:solidFill>
                <a:latin typeface="Calibri" panose="020F0502020204030204" pitchFamily="34" charset="0"/>
                <a:ea typeface="Times New Roman" panose="02020603050405020304" pitchFamily="18" charset="0"/>
                <a:cs typeface="Calibri" panose="020F0502020204030204" pitchFamily="34" charset="0"/>
              </a:rPr>
              <a:t>mbrs</a:t>
            </a:r>
            <a:r>
              <a:rPr lang="en-US" sz="5600" dirty="0">
                <a:solidFill>
                  <a:srgbClr val="000000"/>
                </a:solidFill>
                <a:latin typeface="Calibri" panose="020F0502020204030204" pitchFamily="34" charset="0"/>
                <a:ea typeface="Times New Roman" panose="02020603050405020304" pitchFamily="18" charset="0"/>
                <a:cs typeface="Calibri" panose="020F0502020204030204" pitchFamily="34" charset="0"/>
              </a:rPr>
              <a:t> and report the Chair’s name to RI</a:t>
            </a:r>
            <a:endParaRPr lang="en-US" sz="5600" dirty="0">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670"/>
              </a:spcAft>
            </a:pPr>
            <a:r>
              <a:rPr lang="en-US" sz="5600" dirty="0">
                <a:solidFill>
                  <a:srgbClr val="000000"/>
                </a:solidFill>
                <a:latin typeface="Calibri" panose="020F0502020204030204" pitchFamily="34" charset="0"/>
                <a:ea typeface="Times New Roman" panose="02020603050405020304" pitchFamily="18" charset="0"/>
                <a:cs typeface="Calibri" panose="020F0502020204030204" pitchFamily="34" charset="0"/>
              </a:rPr>
              <a:t> Achieve a Net Gain in Membership</a:t>
            </a:r>
          </a:p>
          <a:p>
            <a:pPr marL="457200" marR="0">
              <a:lnSpc>
                <a:spcPct val="115000"/>
              </a:lnSpc>
              <a:spcBef>
                <a:spcPts val="0"/>
              </a:spcBef>
              <a:spcAft>
                <a:spcPts val="670"/>
              </a:spcAft>
            </a:pPr>
            <a:r>
              <a:rPr lang="en-US" sz="5600" dirty="0">
                <a:solidFill>
                  <a:srgbClr val="000000"/>
                </a:solidFill>
                <a:latin typeface="Calibri" panose="020F0502020204030204" pitchFamily="34" charset="0"/>
                <a:ea typeface="Times New Roman" panose="02020603050405020304" pitchFamily="18" charset="0"/>
                <a:cs typeface="Calibri" panose="020F0502020204030204" pitchFamily="34" charset="0"/>
              </a:rPr>
              <a:t>Maintain or improve your club’s retention of current and new members</a:t>
            </a:r>
          </a:p>
          <a:p>
            <a:pPr marR="0" indent="0">
              <a:lnSpc>
                <a:spcPct val="115000"/>
              </a:lnSpc>
              <a:spcBef>
                <a:spcPts val="0"/>
              </a:spcBef>
              <a:spcAft>
                <a:spcPts val="670"/>
              </a:spcAft>
              <a:buNone/>
            </a:pPr>
            <a:r>
              <a:rPr lang="en-US" sz="5600" dirty="0">
                <a:solidFill>
                  <a:srgbClr val="000000"/>
                </a:solidFill>
                <a:latin typeface="Calibri" panose="020F0502020204030204" pitchFamily="34" charset="0"/>
                <a:ea typeface="Calibri" panose="020F0502020204030204" pitchFamily="34" charset="0"/>
                <a:cs typeface="Calibri" panose="020F0502020204030204" pitchFamily="34" charset="0"/>
              </a:rPr>
              <a:t>      -  Improve Club’s Retention Rate by 1%</a:t>
            </a:r>
          </a:p>
          <a:p>
            <a:pPr marR="0" indent="0">
              <a:lnSpc>
                <a:spcPct val="115000"/>
              </a:lnSpc>
              <a:spcBef>
                <a:spcPts val="0"/>
              </a:spcBef>
              <a:spcAft>
                <a:spcPts val="670"/>
              </a:spcAft>
              <a:buNone/>
            </a:pPr>
            <a:r>
              <a:rPr lang="en-US" sz="5600" dirty="0">
                <a:solidFill>
                  <a:srgbClr val="000000"/>
                </a:solidFill>
                <a:latin typeface="Calibri" panose="020F0502020204030204" pitchFamily="34" charset="0"/>
                <a:ea typeface="Calibri" panose="020F0502020204030204" pitchFamily="34" charset="0"/>
                <a:cs typeface="Calibri" panose="020F0502020204030204" pitchFamily="34" charset="0"/>
              </a:rPr>
              <a:t>      -   I</a:t>
            </a:r>
            <a:r>
              <a:rPr lang="en-US" sz="5600" dirty="0">
                <a:solidFill>
                  <a:srgbClr val="000000"/>
                </a:solidFill>
                <a:latin typeface="Calibri" panose="020F0502020204030204" pitchFamily="34" charset="0"/>
                <a:ea typeface="Times New Roman" panose="02020603050405020304" pitchFamily="18" charset="0"/>
                <a:cs typeface="Calibri" panose="020F0502020204030204" pitchFamily="34" charset="0"/>
              </a:rPr>
              <a:t>f your club’s retention rate was 90 percent or more in 2018-19, maintain it</a:t>
            </a:r>
            <a:endParaRPr lang="en-US" sz="5600" dirty="0">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670"/>
              </a:spcAft>
            </a:pPr>
            <a:r>
              <a:rPr lang="en-US" sz="5600" dirty="0">
                <a:solidFill>
                  <a:srgbClr val="000000"/>
                </a:solidFill>
                <a:latin typeface="Calibri" panose="020F0502020204030204" pitchFamily="34" charset="0"/>
                <a:ea typeface="Times New Roman" panose="02020603050405020304" pitchFamily="18" charset="0"/>
                <a:cs typeface="Calibri" panose="020F0502020204030204" pitchFamily="34" charset="0"/>
              </a:rPr>
              <a:t>Achieve a net gain in female members or member under the age of 40</a:t>
            </a:r>
            <a:endParaRPr lang="en-US" sz="5600" dirty="0">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670"/>
              </a:spcAft>
            </a:pPr>
            <a:r>
              <a:rPr lang="en-US" sz="5600" dirty="0">
                <a:solidFill>
                  <a:srgbClr val="000000"/>
                </a:solidFill>
                <a:latin typeface="Calibri" panose="020F0502020204030204" pitchFamily="34" charset="0"/>
                <a:ea typeface="Times New Roman" panose="02020603050405020304" pitchFamily="18" charset="0"/>
                <a:cs typeface="Calibri" panose="020F0502020204030204" pitchFamily="34" charset="0"/>
              </a:rPr>
              <a:t>Conduct a study of member’s occupations &amp; work to align your membership with the businesses and professionals in your community</a:t>
            </a:r>
            <a:endParaRPr lang="en-US" sz="5600" dirty="0">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670"/>
              </a:spcAft>
            </a:pPr>
            <a:r>
              <a:rPr lang="en-US" sz="5600" dirty="0">
                <a:solidFill>
                  <a:srgbClr val="000000"/>
                </a:solidFill>
                <a:latin typeface="Calibri" panose="020F0502020204030204" pitchFamily="34" charset="0"/>
                <a:ea typeface="Times New Roman" panose="02020603050405020304" pitchFamily="18" charset="0"/>
                <a:cs typeface="Calibri" panose="020F0502020204030204" pitchFamily="34" charset="0"/>
              </a:rPr>
              <a:t>Sponsor or co-sponsor a new Rotary club or Rotary Community Corps</a:t>
            </a:r>
          </a:p>
          <a:p>
            <a:pPr marL="457200" marR="0">
              <a:lnSpc>
                <a:spcPct val="115000"/>
              </a:lnSpc>
              <a:spcBef>
                <a:spcPts val="0"/>
              </a:spcBef>
              <a:spcAft>
                <a:spcPts val="670"/>
              </a:spcAft>
            </a:pPr>
            <a:r>
              <a:rPr lang="en-US" sz="5600" dirty="0">
                <a:solidFill>
                  <a:srgbClr val="000000"/>
                </a:solidFill>
                <a:latin typeface="Calibri" panose="020F0502020204030204" pitchFamily="34" charset="0"/>
                <a:ea typeface="Calibri" panose="020F0502020204030204" pitchFamily="34" charset="0"/>
                <a:cs typeface="Calibri" panose="020F0502020204030204" pitchFamily="34" charset="0"/>
              </a:rPr>
              <a:t>Sponsor or Co-Sponsor an Interact or Rotaract Club</a:t>
            </a:r>
          </a:p>
          <a:p>
            <a:pPr marL="457200" marR="0">
              <a:lnSpc>
                <a:spcPct val="115000"/>
              </a:lnSpc>
              <a:spcBef>
                <a:spcPts val="0"/>
              </a:spcBef>
              <a:spcAft>
                <a:spcPts val="670"/>
              </a:spcAft>
            </a:pPr>
            <a:r>
              <a:rPr lang="en-US" sz="5600" dirty="0">
                <a:solidFill>
                  <a:srgbClr val="000000"/>
                </a:solidFill>
                <a:latin typeface="Calibri" panose="020F0502020204030204" pitchFamily="34" charset="0"/>
                <a:ea typeface="Calibri" panose="020F0502020204030204" pitchFamily="34" charset="0"/>
                <a:cs typeface="Calibri" panose="020F0502020204030204" pitchFamily="34" charset="0"/>
              </a:rPr>
              <a:t>Host an event for Rotary Alumni and highlight Rotary’s Networking opportunities</a:t>
            </a:r>
          </a:p>
          <a:p>
            <a:pPr marL="457200" marR="0">
              <a:lnSpc>
                <a:spcPct val="115000"/>
              </a:lnSpc>
              <a:spcBef>
                <a:spcPts val="0"/>
              </a:spcBef>
              <a:spcAft>
                <a:spcPts val="670"/>
              </a:spcAft>
            </a:pPr>
            <a:r>
              <a:rPr lang="en-US" sz="5600" dirty="0">
                <a:solidFill>
                  <a:srgbClr val="000000"/>
                </a:solidFill>
                <a:latin typeface="Calibri" panose="020F0502020204030204" pitchFamily="34" charset="0"/>
                <a:ea typeface="Calibri" panose="020F0502020204030204" pitchFamily="34" charset="0"/>
                <a:cs typeface="Calibri" panose="020F0502020204030204" pitchFamily="34" charset="0"/>
              </a:rPr>
              <a:t>Sponsor a Your Exchange Student or RYLA participant</a:t>
            </a:r>
            <a:endParaRPr lang="en-US" sz="360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98D635CF-79D3-40EA-9481-38047E099D13}"/>
              </a:ext>
            </a:extLst>
          </p:cNvPr>
          <p:cNvPicPr>
            <a:picLocks noChangeAspect="1"/>
          </p:cNvPicPr>
          <p:nvPr/>
        </p:nvPicPr>
        <p:blipFill>
          <a:blip r:embed="rId3"/>
          <a:stretch>
            <a:fillRect/>
          </a:stretch>
        </p:blipFill>
        <p:spPr>
          <a:xfrm>
            <a:off x="1622565" y="0"/>
            <a:ext cx="5898870" cy="1433979"/>
          </a:xfrm>
          <a:prstGeom prst="rect">
            <a:avLst/>
          </a:prstGeom>
        </p:spPr>
      </p:pic>
    </p:spTree>
    <p:extLst>
      <p:ext uri="{BB962C8B-B14F-4D97-AF65-F5344CB8AC3E}">
        <p14:creationId xmlns:p14="http://schemas.microsoft.com/office/powerpoint/2010/main" val="29804035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FC5C7FF-B4E1-4531-B8A8-CB55743FDCAC}"/>
              </a:ext>
            </a:extLst>
          </p:cNvPr>
          <p:cNvSpPr>
            <a:spLocks noGrp="1"/>
          </p:cNvSpPr>
          <p:nvPr>
            <p:ph idx="1"/>
          </p:nvPr>
        </p:nvSpPr>
        <p:spPr>
          <a:xfrm>
            <a:off x="152399" y="1407134"/>
            <a:ext cx="8839200" cy="5584873"/>
          </a:xfrm>
        </p:spPr>
        <p:txBody>
          <a:bodyPr>
            <a:normAutofit fontScale="25000" lnSpcReduction="20000"/>
          </a:bodyPr>
          <a:lstStyle/>
          <a:p>
            <a:r>
              <a:rPr lang="en-US" sz="7200" b="1" u="sng" dirty="0"/>
              <a:t>Rotary Club Citations</a:t>
            </a:r>
            <a:r>
              <a:rPr lang="en-US" sz="3600" b="1" u="sng" dirty="0">
                <a:solidFill>
                  <a:srgbClr val="000000"/>
                </a:solidFill>
                <a:latin typeface="Calibri" panose="020F0502020204030204" pitchFamily="34" charset="0"/>
                <a:cs typeface="Calibri" panose="020F0502020204030204" pitchFamily="34" charset="0"/>
              </a:rPr>
              <a:t> </a:t>
            </a:r>
            <a:r>
              <a:rPr lang="en-US" sz="4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   </a:t>
            </a:r>
            <a:r>
              <a:rPr lang="en-US" sz="4800" dirty="0">
                <a:solidFill>
                  <a:srgbClr val="000000"/>
                </a:solidFill>
                <a:latin typeface="Calibri" panose="020F0502020204030204" pitchFamily="34" charset="0"/>
                <a:ea typeface="Times New Roman" panose="02020603050405020304" pitchFamily="18" charset="0"/>
                <a:cs typeface="Calibri" panose="020F0502020204030204" pitchFamily="34" charset="0"/>
              </a:rPr>
              <a:t>Clubs qualify for a Rotary Citation when they achieve a specified number of requirements from each category listed below:</a:t>
            </a:r>
          </a:p>
          <a:p>
            <a:pPr marL="0" indent="0">
              <a:buNone/>
            </a:pPr>
            <a:endParaRPr lang="en-US" sz="3200" dirty="0">
              <a:latin typeface="Calibri" panose="020F0502020204030204" pitchFamily="34" charset="0"/>
              <a:ea typeface="Times New Roman" panose="02020603050405020304" pitchFamily="18" charset="0"/>
              <a:cs typeface="Times New Roman" panose="02020603050405020304" pitchFamily="18" charset="0"/>
            </a:endParaRPr>
          </a:p>
          <a:p>
            <a:pPr marL="457200" marR="0">
              <a:lnSpc>
                <a:spcPct val="115000"/>
              </a:lnSpc>
              <a:spcBef>
                <a:spcPts val="0"/>
              </a:spcBef>
              <a:spcAft>
                <a:spcPts val="670"/>
              </a:spcAft>
            </a:pPr>
            <a:r>
              <a:rPr lang="en-US" sz="8000" b="1" u="sng" dirty="0">
                <a:solidFill>
                  <a:srgbClr val="000000"/>
                </a:solidFill>
                <a:latin typeface="Calibri" panose="020F0502020204030204" pitchFamily="34" charset="0"/>
                <a:ea typeface="Times New Roman" panose="02020603050405020304" pitchFamily="18" charset="0"/>
                <a:cs typeface="Calibri" panose="020F0502020204030204" pitchFamily="34" charset="0"/>
              </a:rPr>
              <a:t>TAKE ACTION (</a:t>
            </a:r>
            <a:r>
              <a:rPr lang="en-US" sz="6400" b="1" i="1" u="sng" dirty="0">
                <a:solidFill>
                  <a:srgbClr val="FF0000"/>
                </a:solidFill>
                <a:latin typeface="Calibri" panose="020F0502020204030204" pitchFamily="34" charset="0"/>
                <a:ea typeface="Times New Roman" panose="02020603050405020304" pitchFamily="18" charset="0"/>
                <a:cs typeface="Calibri" panose="020F0502020204030204" pitchFamily="34" charset="0"/>
              </a:rPr>
              <a:t>Achieve at least 5 of the following goals</a:t>
            </a:r>
            <a:r>
              <a:rPr lang="en-US" sz="6400" b="1" i="1" u="sng" dirty="0">
                <a:solidFill>
                  <a:srgbClr val="000000"/>
                </a:solidFill>
                <a:latin typeface="Calibri" panose="020F0502020204030204" pitchFamily="34" charset="0"/>
                <a:ea typeface="Times New Roman" panose="02020603050405020304" pitchFamily="18" charset="0"/>
                <a:cs typeface="Calibri" panose="020F0502020204030204" pitchFamily="34" charset="0"/>
              </a:rPr>
              <a:t>):</a:t>
            </a:r>
          </a:p>
          <a:p>
            <a:pPr marL="457200" lvl="0">
              <a:lnSpc>
                <a:spcPct val="115000"/>
              </a:lnSpc>
              <a:spcBef>
                <a:spcPts val="0"/>
              </a:spcBef>
              <a:spcAft>
                <a:spcPts val="670"/>
              </a:spcAft>
            </a:pPr>
            <a:r>
              <a:rPr lang="en-US" sz="6400" dirty="0">
                <a:solidFill>
                  <a:srgbClr val="000000"/>
                </a:solidFill>
                <a:latin typeface="Calibri" panose="020F0502020204030204" pitchFamily="34" charset="0"/>
                <a:ea typeface="Times New Roman" panose="02020603050405020304" pitchFamily="18" charset="0"/>
                <a:cs typeface="Calibri" panose="020F0502020204030204" pitchFamily="34" charset="0"/>
              </a:rPr>
              <a:t>Appoint an active Club Foundation Committee comprised of less than 5 </a:t>
            </a:r>
            <a:r>
              <a:rPr lang="en-US" sz="6400" dirty="0" err="1">
                <a:solidFill>
                  <a:srgbClr val="000000"/>
                </a:solidFill>
                <a:latin typeface="Calibri" panose="020F0502020204030204" pitchFamily="34" charset="0"/>
                <a:ea typeface="Times New Roman" panose="02020603050405020304" pitchFamily="18" charset="0"/>
                <a:cs typeface="Calibri" panose="020F0502020204030204" pitchFamily="34" charset="0"/>
              </a:rPr>
              <a:t>mbrs</a:t>
            </a:r>
            <a:r>
              <a:rPr lang="en-US" sz="6400" dirty="0">
                <a:solidFill>
                  <a:srgbClr val="000000"/>
                </a:solidFill>
                <a:latin typeface="Calibri" panose="020F0502020204030204" pitchFamily="34" charset="0"/>
                <a:ea typeface="Times New Roman" panose="02020603050405020304" pitchFamily="18" charset="0"/>
                <a:cs typeface="Calibri" panose="020F0502020204030204" pitchFamily="34" charset="0"/>
              </a:rPr>
              <a:t> and report the Chair’s name to RI</a:t>
            </a:r>
          </a:p>
          <a:p>
            <a:pPr marL="457200" lvl="0">
              <a:lnSpc>
                <a:spcPct val="115000"/>
              </a:lnSpc>
              <a:spcBef>
                <a:spcPts val="0"/>
              </a:spcBef>
              <a:spcAft>
                <a:spcPts val="670"/>
              </a:spcAft>
            </a:pPr>
            <a:r>
              <a:rPr lang="en-US" sz="6400" dirty="0">
                <a:solidFill>
                  <a:srgbClr val="000000"/>
                </a:solidFill>
                <a:latin typeface="Calibri" panose="020F0502020204030204" pitchFamily="34" charset="0"/>
                <a:ea typeface="Calibri" panose="020F0502020204030204" pitchFamily="34" charset="0"/>
                <a:cs typeface="Calibri" panose="020F0502020204030204" pitchFamily="34" charset="0"/>
              </a:rPr>
              <a:t>Increase the # of club members involved in service projects</a:t>
            </a:r>
          </a:p>
          <a:p>
            <a:pPr marL="457200" lvl="0">
              <a:lnSpc>
                <a:spcPct val="115000"/>
              </a:lnSpc>
              <a:spcBef>
                <a:spcPts val="0"/>
              </a:spcBef>
              <a:spcAft>
                <a:spcPts val="670"/>
              </a:spcAft>
            </a:pPr>
            <a:r>
              <a:rPr lang="en-US" sz="6400" dirty="0">
                <a:solidFill>
                  <a:srgbClr val="000000"/>
                </a:solidFill>
                <a:latin typeface="Calibri" panose="020F0502020204030204" pitchFamily="34" charset="0"/>
                <a:ea typeface="Times New Roman" panose="02020603050405020304" pitchFamily="18" charset="0"/>
                <a:cs typeface="Calibri" panose="020F0502020204030204" pitchFamily="34" charset="0"/>
              </a:rPr>
              <a:t>Contribute at least $100 per capita to the Annual Fund of the Rotary Foundation</a:t>
            </a:r>
            <a:endParaRPr lang="en-US" sz="64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457200" lvl="0">
              <a:lnSpc>
                <a:spcPct val="115000"/>
              </a:lnSpc>
              <a:spcBef>
                <a:spcPts val="0"/>
              </a:spcBef>
              <a:spcAft>
                <a:spcPts val="670"/>
              </a:spcAft>
            </a:pPr>
            <a:r>
              <a:rPr lang="en-US" sz="6400" dirty="0">
                <a:solidFill>
                  <a:srgbClr val="000000"/>
                </a:solidFill>
                <a:latin typeface="Calibri" panose="020F0502020204030204" pitchFamily="34" charset="0"/>
                <a:ea typeface="Times New Roman" panose="02020603050405020304" pitchFamily="18" charset="0"/>
                <a:cs typeface="Calibri" panose="020F0502020204030204" pitchFamily="34" charset="0"/>
              </a:rPr>
              <a:t>Hold an event to raise funds for, or to increase awareness of, Rotary’s work toward polio eradication</a:t>
            </a:r>
            <a:endParaRPr lang="en-US" sz="64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457200" lvl="0">
              <a:lnSpc>
                <a:spcPct val="115000"/>
              </a:lnSpc>
              <a:spcBef>
                <a:spcPts val="0"/>
              </a:spcBef>
              <a:spcAft>
                <a:spcPts val="670"/>
              </a:spcAft>
            </a:pPr>
            <a:r>
              <a:rPr lang="en-US" sz="6400" dirty="0">
                <a:solidFill>
                  <a:srgbClr val="000000"/>
                </a:solidFill>
                <a:latin typeface="Calibri" panose="020F0502020204030204" pitchFamily="34" charset="0"/>
                <a:ea typeface="Times New Roman" panose="02020603050405020304" pitchFamily="18" charset="0"/>
                <a:cs typeface="Calibri" panose="020F0502020204030204" pitchFamily="34" charset="0"/>
              </a:rPr>
              <a:t>Conduct a significant local or international service project in one of Rotary’s six areas of focus</a:t>
            </a:r>
            <a:endParaRPr lang="en-US" sz="64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670"/>
              </a:spcAft>
            </a:pPr>
            <a:r>
              <a:rPr lang="en-US" sz="6400" dirty="0">
                <a:solidFill>
                  <a:srgbClr val="000000"/>
                </a:solidFill>
                <a:latin typeface="Calibri" panose="020F0502020204030204" pitchFamily="34" charset="0"/>
                <a:ea typeface="Times New Roman" panose="02020603050405020304" pitchFamily="18" charset="0"/>
                <a:cs typeface="Calibri" panose="020F0502020204030204" pitchFamily="34" charset="0"/>
              </a:rPr>
              <a:t>Post successful club projects, with details about activities, volunteer hours, and funds raised on Rotary.org.</a:t>
            </a:r>
            <a:endParaRPr lang="en-US" sz="6400" dirty="0">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670"/>
              </a:spcAft>
            </a:pPr>
            <a:r>
              <a:rPr lang="en-US" sz="6400" dirty="0">
                <a:solidFill>
                  <a:srgbClr val="000000"/>
                </a:solidFill>
                <a:latin typeface="Calibri" panose="020F0502020204030204" pitchFamily="34" charset="0"/>
                <a:ea typeface="Times New Roman" panose="02020603050405020304" pitchFamily="18" charset="0"/>
                <a:cs typeface="Calibri" panose="020F0502020204030204" pitchFamily="34" charset="0"/>
              </a:rPr>
              <a:t>Continue or establish a partnership with a Corporate, governmental or non-govt entity and work on a project together. </a:t>
            </a:r>
          </a:p>
          <a:p>
            <a:pPr marL="457200" marR="0">
              <a:lnSpc>
                <a:spcPct val="115000"/>
              </a:lnSpc>
              <a:spcBef>
                <a:spcPts val="0"/>
              </a:spcBef>
              <a:spcAft>
                <a:spcPts val="670"/>
              </a:spcAft>
            </a:pPr>
            <a:r>
              <a:rPr lang="en-US" sz="6400" dirty="0">
                <a:solidFill>
                  <a:srgbClr val="000000"/>
                </a:solidFill>
                <a:latin typeface="Calibri" panose="020F0502020204030204" pitchFamily="34" charset="0"/>
                <a:ea typeface="Times New Roman" panose="02020603050405020304" pitchFamily="18" charset="0"/>
                <a:cs typeface="Calibri" panose="020F0502020204030204" pitchFamily="34" charset="0"/>
              </a:rPr>
              <a:t>Use Rotary’s brand guidelines, templates, People of Action campaign materials, and related Resources</a:t>
            </a:r>
            <a:endParaRPr lang="en-US" sz="6400" dirty="0">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15000"/>
              </a:lnSpc>
              <a:spcBef>
                <a:spcPts val="0"/>
              </a:spcBef>
              <a:spcAft>
                <a:spcPts val="670"/>
              </a:spcAft>
            </a:pPr>
            <a:r>
              <a:rPr lang="en-US" sz="6400" dirty="0">
                <a:solidFill>
                  <a:srgbClr val="000000"/>
                </a:solidFill>
                <a:latin typeface="Calibri" panose="020F0502020204030204" pitchFamily="34" charset="0"/>
                <a:ea typeface="Times New Roman" panose="02020603050405020304" pitchFamily="18" charset="0"/>
                <a:cs typeface="Calibri" panose="020F0502020204030204" pitchFamily="34" charset="0"/>
              </a:rPr>
              <a:t>Arrange for the club’s members to talk with the media to tell your clubs, and Rotary’s, story</a:t>
            </a:r>
            <a:endParaRPr lang="en-US" sz="6400" dirty="0">
              <a:latin typeface="Calibri" panose="020F0502020204030204" pitchFamily="34" charset="0"/>
              <a:ea typeface="Calibri" panose="020F0502020204030204" pitchFamily="34" charset="0"/>
              <a:cs typeface="Times New Roman" panose="02020603050405020304" pitchFamily="18" charset="0"/>
            </a:endParaRPr>
          </a:p>
          <a:p>
            <a:pPr marR="0" indent="0">
              <a:lnSpc>
                <a:spcPct val="115000"/>
              </a:lnSpc>
              <a:spcBef>
                <a:spcPts val="0"/>
              </a:spcBef>
              <a:spcAft>
                <a:spcPts val="670"/>
              </a:spcAft>
              <a:buNone/>
            </a:pPr>
            <a:r>
              <a:rPr lang="en-US" sz="5600" dirty="0">
                <a:solidFill>
                  <a:srgbClr val="000000"/>
                </a:solidFill>
                <a:latin typeface="Calibri" panose="020F0502020204030204" pitchFamily="34" charset="0"/>
                <a:ea typeface="Times New Roman" panose="02020603050405020304" pitchFamily="18" charset="0"/>
                <a:cs typeface="Calibri" panose="020F0502020204030204" pitchFamily="34" charset="0"/>
              </a:rPr>
              <a:t> </a:t>
            </a:r>
            <a:endParaRPr lang="en-US" sz="560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8" name="Picture 7">
            <a:extLst>
              <a:ext uri="{FF2B5EF4-FFF2-40B4-BE49-F238E27FC236}">
                <a16:creationId xmlns:a16="http://schemas.microsoft.com/office/drawing/2014/main" id="{1EDF6B82-50FF-4FF0-9184-90AF8DC9D064}"/>
              </a:ext>
            </a:extLst>
          </p:cNvPr>
          <p:cNvPicPr>
            <a:picLocks noChangeAspect="1"/>
          </p:cNvPicPr>
          <p:nvPr/>
        </p:nvPicPr>
        <p:blipFill>
          <a:blip r:embed="rId3"/>
          <a:stretch>
            <a:fillRect/>
          </a:stretch>
        </p:blipFill>
        <p:spPr>
          <a:xfrm>
            <a:off x="1621280" y="85286"/>
            <a:ext cx="5901439" cy="1432684"/>
          </a:xfrm>
          <a:prstGeom prst="rect">
            <a:avLst/>
          </a:prstGeom>
        </p:spPr>
      </p:pic>
    </p:spTree>
    <p:extLst>
      <p:ext uri="{BB962C8B-B14F-4D97-AF65-F5344CB8AC3E}">
        <p14:creationId xmlns:p14="http://schemas.microsoft.com/office/powerpoint/2010/main" val="37488918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FC5C7FF-B4E1-4531-B8A8-CB55743FDCAC}"/>
              </a:ext>
            </a:extLst>
          </p:cNvPr>
          <p:cNvSpPr>
            <a:spLocks noGrp="1"/>
          </p:cNvSpPr>
          <p:nvPr>
            <p:ph idx="1"/>
          </p:nvPr>
        </p:nvSpPr>
        <p:spPr>
          <a:xfrm>
            <a:off x="152399" y="1407134"/>
            <a:ext cx="8839200" cy="5584873"/>
          </a:xfrm>
        </p:spPr>
        <p:txBody>
          <a:bodyPr>
            <a:normAutofit fontScale="32500" lnSpcReduction="20000"/>
          </a:bodyPr>
          <a:lstStyle/>
          <a:p>
            <a:r>
              <a:rPr lang="en-US" sz="7200" b="1" u="sng" dirty="0"/>
              <a:t>Rotary Club Citations:</a:t>
            </a:r>
            <a:endParaRPr lang="en-US" sz="4800" dirty="0">
              <a:solidFill>
                <a:srgbClr val="000000"/>
              </a:solidFill>
              <a:latin typeface="Calibri" panose="020F0502020204030204" pitchFamily="34" charset="0"/>
              <a:ea typeface="Times New Roman" panose="02020603050405020304" pitchFamily="18" charset="0"/>
              <a:cs typeface="Calibri" panose="020F0502020204030204" pitchFamily="34" charset="0"/>
            </a:endParaRPr>
          </a:p>
          <a:p>
            <a:pPr marL="0" indent="0">
              <a:buNone/>
            </a:pPr>
            <a:endParaRPr lang="en-US" sz="3200" dirty="0">
              <a:latin typeface="Calibri" panose="020F0502020204030204" pitchFamily="34" charset="0"/>
              <a:ea typeface="Times New Roman" panose="02020603050405020304" pitchFamily="18" charset="0"/>
              <a:cs typeface="Times New Roman" panose="02020603050405020304" pitchFamily="18" charset="0"/>
            </a:endParaRPr>
          </a:p>
          <a:p>
            <a:pPr marL="0" lvl="0" indent="0">
              <a:lnSpc>
                <a:spcPct val="115000"/>
              </a:lnSpc>
              <a:spcBef>
                <a:spcPts val="0"/>
              </a:spcBef>
              <a:spcAft>
                <a:spcPts val="670"/>
              </a:spcAft>
              <a:buClr>
                <a:srgbClr val="00246C"/>
              </a:buClr>
              <a:buSzPts val="1600"/>
              <a:buNone/>
            </a:pPr>
            <a:r>
              <a:rPr lang="en-US" sz="6200" dirty="0">
                <a:solidFill>
                  <a:srgbClr val="000000"/>
                </a:solidFill>
                <a:latin typeface="Calibri" panose="020F0502020204030204" pitchFamily="34" charset="0"/>
                <a:ea typeface="Times New Roman" panose="02020603050405020304" pitchFamily="18" charset="0"/>
                <a:cs typeface="Calibri" panose="020F0502020204030204" pitchFamily="34" charset="0"/>
              </a:rPr>
              <a:t>During 2019-20, Rotary Clubs may also qualify for a </a:t>
            </a:r>
            <a:r>
              <a:rPr lang="en-US" sz="62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Rotary Citation with Presidential Distinction</a:t>
            </a:r>
            <a:r>
              <a:rPr lang="en-US" sz="6200" dirty="0">
                <a:solidFill>
                  <a:srgbClr val="000000"/>
                </a:solidFill>
                <a:latin typeface="Calibri" panose="020F0502020204030204" pitchFamily="34" charset="0"/>
                <a:ea typeface="Times New Roman" panose="02020603050405020304" pitchFamily="18" charset="0"/>
                <a:cs typeface="Calibri" panose="020F0502020204030204" pitchFamily="34" charset="0"/>
              </a:rPr>
              <a:t> when they achieve Rotary Club Citation requirements plus one to three additional goals listed below (</a:t>
            </a:r>
            <a:r>
              <a:rPr lang="en-US" sz="62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SILVER {1 Goal}, GOLD {2 Goals}, Platinum {3 Goals})</a:t>
            </a:r>
            <a:r>
              <a:rPr lang="en-US" sz="6200" dirty="0">
                <a:solidFill>
                  <a:srgbClr val="000000"/>
                </a:solidFill>
                <a:latin typeface="Calibri" panose="020F0502020204030204" pitchFamily="34" charset="0"/>
                <a:ea typeface="Times New Roman" panose="02020603050405020304" pitchFamily="18" charset="0"/>
                <a:cs typeface="Calibri" panose="020F0502020204030204" pitchFamily="34" charset="0"/>
              </a:rPr>
              <a:t>:</a:t>
            </a:r>
          </a:p>
          <a:p>
            <a:pPr marL="0" lvl="0" indent="0">
              <a:lnSpc>
                <a:spcPct val="115000"/>
              </a:lnSpc>
              <a:spcBef>
                <a:spcPts val="0"/>
              </a:spcBef>
              <a:spcAft>
                <a:spcPts val="670"/>
              </a:spcAft>
              <a:buClr>
                <a:srgbClr val="00246C"/>
              </a:buClr>
              <a:buSzPts val="1600"/>
              <a:buNone/>
            </a:pPr>
            <a:endParaRPr lang="en-US" sz="3700" dirty="0">
              <a:solidFill>
                <a:prstClr val="black"/>
              </a:solidFill>
              <a:latin typeface="Calibri" panose="020F0502020204030204" pitchFamily="34" charset="0"/>
              <a:ea typeface="Times New Roman" panose="02020603050405020304" pitchFamily="18" charset="0"/>
              <a:cs typeface="Times New Roman" panose="02020603050405020304" pitchFamily="18" charset="0"/>
            </a:endParaRPr>
          </a:p>
          <a:p>
            <a:pPr marL="457200" lvl="0">
              <a:lnSpc>
                <a:spcPct val="115000"/>
              </a:lnSpc>
              <a:spcBef>
                <a:spcPts val="0"/>
              </a:spcBef>
              <a:spcAft>
                <a:spcPts val="670"/>
              </a:spcAft>
            </a:pPr>
            <a:r>
              <a:rPr lang="en-US" sz="6200" b="1" u="sng" dirty="0">
                <a:solidFill>
                  <a:srgbClr val="000000"/>
                </a:solidFill>
                <a:latin typeface="Calibri" panose="020F0502020204030204" pitchFamily="34" charset="0"/>
                <a:ea typeface="Times New Roman" panose="02020603050405020304" pitchFamily="18" charset="0"/>
                <a:cs typeface="Calibri" panose="020F0502020204030204" pitchFamily="34" charset="0"/>
              </a:rPr>
              <a:t>Connect Leaders -</a:t>
            </a:r>
            <a:r>
              <a:rPr lang="en-US" sz="62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   </a:t>
            </a:r>
            <a:r>
              <a:rPr lang="en-US" sz="6200" b="1" i="1" dirty="0">
                <a:solidFill>
                  <a:srgbClr val="000000"/>
                </a:solidFill>
                <a:latin typeface="Calibri" panose="020F0502020204030204" pitchFamily="34" charset="0"/>
                <a:ea typeface="Times New Roman" panose="02020603050405020304" pitchFamily="18" charset="0"/>
                <a:cs typeface="Calibri" panose="020F0502020204030204" pitchFamily="34" charset="0"/>
              </a:rPr>
              <a:t>Achieve a net gain of 5 or more new members</a:t>
            </a:r>
            <a:endParaRPr lang="en-US" sz="62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457200" lvl="0">
              <a:lnSpc>
                <a:spcPct val="115000"/>
              </a:lnSpc>
              <a:spcBef>
                <a:spcPts val="0"/>
              </a:spcBef>
              <a:spcAft>
                <a:spcPts val="670"/>
              </a:spcAft>
            </a:pPr>
            <a:r>
              <a:rPr lang="en-US" sz="6200" b="1" u="sng" dirty="0">
                <a:solidFill>
                  <a:srgbClr val="000000"/>
                </a:solidFill>
                <a:latin typeface="Calibri" panose="020F0502020204030204" pitchFamily="34" charset="0"/>
                <a:ea typeface="Times New Roman" panose="02020603050405020304" pitchFamily="18" charset="0"/>
                <a:cs typeface="Calibri" panose="020F0502020204030204" pitchFamily="34" charset="0"/>
              </a:rPr>
              <a:t>Connect Families -</a:t>
            </a:r>
            <a:r>
              <a:rPr lang="en-US" sz="62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  Organize a family oriented service project that connect families of your members, youth program participants and others.</a:t>
            </a:r>
          </a:p>
          <a:p>
            <a:pPr marL="457200" lvl="0">
              <a:lnSpc>
                <a:spcPct val="115000"/>
              </a:lnSpc>
              <a:spcBef>
                <a:spcPts val="0"/>
              </a:spcBef>
              <a:spcAft>
                <a:spcPts val="670"/>
              </a:spcAft>
            </a:pPr>
            <a:r>
              <a:rPr lang="en-US" sz="6200" b="1" u="sng" dirty="0">
                <a:solidFill>
                  <a:srgbClr val="000000"/>
                </a:solidFill>
                <a:latin typeface="Calibri" panose="020F0502020204030204" pitchFamily="34" charset="0"/>
                <a:ea typeface="Times New Roman" panose="02020603050405020304" pitchFamily="18" charset="0"/>
                <a:cs typeface="Calibri" panose="020F0502020204030204" pitchFamily="34" charset="0"/>
              </a:rPr>
              <a:t>Connect Professionally </a:t>
            </a:r>
            <a:r>
              <a:rPr lang="en-US" sz="6200" b="1" i="1" dirty="0">
                <a:solidFill>
                  <a:srgbClr val="000000"/>
                </a:solidFill>
                <a:latin typeface="Calibri" panose="020F0502020204030204" pitchFamily="34" charset="0"/>
                <a:ea typeface="Times New Roman" panose="02020603050405020304" pitchFamily="18" charset="0"/>
                <a:cs typeface="Calibri" panose="020F0502020204030204" pitchFamily="34" charset="0"/>
              </a:rPr>
              <a:t>- Initiate or continue a leadership/ personal/professional development program to enhance member’s</a:t>
            </a:r>
            <a:r>
              <a:rPr lang="en-US" sz="6200" dirty="0">
                <a:solidFill>
                  <a:srgbClr val="000000"/>
                </a:solidFill>
                <a:latin typeface="Calibri" panose="020F0502020204030204" pitchFamily="34" charset="0"/>
                <a:ea typeface="Times New Roman" panose="02020603050405020304" pitchFamily="18" charset="0"/>
                <a:cs typeface="Calibri" panose="020F0502020204030204" pitchFamily="34" charset="0"/>
              </a:rPr>
              <a:t>.</a:t>
            </a:r>
            <a:endParaRPr lang="en-US" sz="62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457200" lvl="0">
              <a:lnSpc>
                <a:spcPct val="115000"/>
              </a:lnSpc>
              <a:spcBef>
                <a:spcPts val="0"/>
              </a:spcBef>
              <a:spcAft>
                <a:spcPts val="670"/>
              </a:spcAft>
            </a:pPr>
            <a:r>
              <a:rPr lang="en-US" sz="6200" b="1" u="sng" dirty="0">
                <a:solidFill>
                  <a:srgbClr val="000000"/>
                </a:solidFill>
                <a:latin typeface="Calibri" panose="020F0502020204030204" pitchFamily="34" charset="0"/>
                <a:ea typeface="Times New Roman" panose="02020603050405020304" pitchFamily="18" charset="0"/>
                <a:cs typeface="Calibri" panose="020F0502020204030204" pitchFamily="34" charset="0"/>
              </a:rPr>
              <a:t>Connect Community -</a:t>
            </a:r>
            <a:r>
              <a:rPr lang="en-US" sz="62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     Show how your club members are people of Action by promoting your club and its service activities on social media at least 4 times per month.</a:t>
            </a:r>
            <a:endParaRPr lang="en-US" sz="62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p:txBody>
      </p:sp>
      <p:pic>
        <p:nvPicPr>
          <p:cNvPr id="8" name="Picture 7">
            <a:extLst>
              <a:ext uri="{FF2B5EF4-FFF2-40B4-BE49-F238E27FC236}">
                <a16:creationId xmlns:a16="http://schemas.microsoft.com/office/drawing/2014/main" id="{1EDF6B82-50FF-4FF0-9184-90AF8DC9D064}"/>
              </a:ext>
            </a:extLst>
          </p:cNvPr>
          <p:cNvPicPr>
            <a:picLocks noChangeAspect="1"/>
          </p:cNvPicPr>
          <p:nvPr/>
        </p:nvPicPr>
        <p:blipFill>
          <a:blip r:embed="rId3"/>
          <a:stretch>
            <a:fillRect/>
          </a:stretch>
        </p:blipFill>
        <p:spPr>
          <a:xfrm>
            <a:off x="1621280" y="85286"/>
            <a:ext cx="5901439" cy="1432684"/>
          </a:xfrm>
          <a:prstGeom prst="rect">
            <a:avLst/>
          </a:prstGeom>
        </p:spPr>
      </p:pic>
    </p:spTree>
    <p:extLst>
      <p:ext uri="{BB962C8B-B14F-4D97-AF65-F5344CB8AC3E}">
        <p14:creationId xmlns:p14="http://schemas.microsoft.com/office/powerpoint/2010/main" val="1321805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FC5C7FF-B4E1-4531-B8A8-CB55743FDCAC}"/>
              </a:ext>
            </a:extLst>
          </p:cNvPr>
          <p:cNvSpPr>
            <a:spLocks noGrp="1"/>
          </p:cNvSpPr>
          <p:nvPr>
            <p:ph idx="1"/>
          </p:nvPr>
        </p:nvSpPr>
        <p:spPr>
          <a:xfrm>
            <a:off x="152400" y="1379902"/>
            <a:ext cx="8839200" cy="5584873"/>
          </a:xfrm>
        </p:spPr>
        <p:txBody>
          <a:bodyPr>
            <a:normAutofit fontScale="25000" lnSpcReduction="20000"/>
          </a:bodyPr>
          <a:lstStyle/>
          <a:p>
            <a:pPr marL="0" indent="0">
              <a:buNone/>
            </a:pPr>
            <a:r>
              <a:rPr lang="en-US" sz="8000" b="1" u="sng" dirty="0"/>
              <a:t>Rotaract Club Citations</a:t>
            </a:r>
            <a:r>
              <a:rPr lang="en-US" sz="8000" b="1" u="sng" dirty="0">
                <a:solidFill>
                  <a:srgbClr val="000000"/>
                </a:solidFill>
                <a:latin typeface="Calibri" panose="020F0502020204030204" pitchFamily="34" charset="0"/>
                <a:cs typeface="Calibri" panose="020F0502020204030204" pitchFamily="34" charset="0"/>
              </a:rPr>
              <a:t>:</a:t>
            </a:r>
            <a:endParaRPr lang="en-US" sz="4000" dirty="0">
              <a:solidFill>
                <a:srgbClr val="000000"/>
              </a:solidFill>
              <a:latin typeface="Calibri" panose="020F0502020204030204" pitchFamily="34" charset="0"/>
              <a:ea typeface="Times New Roman" panose="02020603050405020304" pitchFamily="18" charset="0"/>
              <a:cs typeface="Calibri" panose="020F0502020204030204" pitchFamily="34" charset="0"/>
            </a:endParaRPr>
          </a:p>
          <a:p>
            <a:pPr marL="0" marR="0" indent="0">
              <a:lnSpc>
                <a:spcPct val="120000"/>
              </a:lnSpc>
              <a:spcBef>
                <a:spcPts val="1370"/>
              </a:spcBef>
              <a:spcAft>
                <a:spcPts val="1370"/>
              </a:spcAft>
              <a:buNone/>
            </a:pPr>
            <a:r>
              <a:rPr lang="en-US" sz="7200" b="1" u="sng" dirty="0">
                <a:solidFill>
                  <a:srgbClr val="000000"/>
                </a:solidFill>
                <a:latin typeface="Calibri" panose="020F0502020204030204" pitchFamily="34" charset="0"/>
                <a:ea typeface="Times New Roman" panose="02020603050405020304" pitchFamily="18" charset="0"/>
                <a:cs typeface="Calibri" panose="020F0502020204030204" pitchFamily="34" charset="0"/>
              </a:rPr>
              <a:t>UNITE PEOPLE  </a:t>
            </a:r>
            <a:r>
              <a:rPr lang="en-US" sz="6400" b="1" u="sng" dirty="0">
                <a:solidFill>
                  <a:srgbClr val="000000"/>
                </a:solidFill>
                <a:latin typeface="Calibri" panose="020F0502020204030204" pitchFamily="34" charset="0"/>
                <a:ea typeface="Times New Roman" panose="02020603050405020304" pitchFamily="18" charset="0"/>
                <a:cs typeface="Calibri" panose="020F0502020204030204" pitchFamily="34" charset="0"/>
              </a:rPr>
              <a:t>(</a:t>
            </a:r>
            <a:r>
              <a:rPr lang="en-US" sz="6400" b="1" u="sng" dirty="0">
                <a:solidFill>
                  <a:srgbClr val="FF0000"/>
                </a:solidFill>
                <a:latin typeface="Calibri" panose="020F0502020204030204" pitchFamily="34" charset="0"/>
                <a:ea typeface="Times New Roman" panose="02020603050405020304" pitchFamily="18" charset="0"/>
                <a:cs typeface="Calibri" panose="020F0502020204030204" pitchFamily="34" charset="0"/>
              </a:rPr>
              <a:t>Achieve at least 3 of the following goals</a:t>
            </a:r>
            <a:r>
              <a:rPr lang="en-US" sz="6400" b="1" u="sng" dirty="0">
                <a:solidFill>
                  <a:srgbClr val="000000"/>
                </a:solidFill>
                <a:latin typeface="Calibri" panose="020F0502020204030204" pitchFamily="34" charset="0"/>
                <a:ea typeface="Times New Roman" panose="02020603050405020304" pitchFamily="18" charset="0"/>
                <a:cs typeface="Calibri" panose="020F0502020204030204" pitchFamily="34" charset="0"/>
              </a:rPr>
              <a:t>)</a:t>
            </a:r>
            <a:r>
              <a:rPr lang="en-US" sz="7200" b="1" u="sng" dirty="0">
                <a:solidFill>
                  <a:srgbClr val="000000"/>
                </a:solidFill>
                <a:latin typeface="Calibri" panose="020F0502020204030204" pitchFamily="34" charset="0"/>
                <a:ea typeface="Times New Roman" panose="02020603050405020304" pitchFamily="18" charset="0"/>
                <a:cs typeface="Calibri" panose="020F0502020204030204" pitchFamily="34" charset="0"/>
              </a:rPr>
              <a:t>:</a:t>
            </a:r>
            <a:endParaRPr lang="en-US" sz="7200"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20000"/>
              </a:lnSpc>
              <a:spcBef>
                <a:spcPts val="0"/>
              </a:spcBef>
            </a:pPr>
            <a:r>
              <a:rPr lang="en-US" sz="6400" dirty="0">
                <a:solidFill>
                  <a:srgbClr val="000000"/>
                </a:solidFill>
                <a:latin typeface="Calibri" panose="020F0502020204030204" pitchFamily="34" charset="0"/>
                <a:ea typeface="Times New Roman" panose="02020603050405020304" pitchFamily="18" charset="0"/>
                <a:cs typeface="Calibri" panose="020F0502020204030204" pitchFamily="34" charset="0"/>
              </a:rPr>
              <a:t> Achieve a net gain of 1 member</a:t>
            </a:r>
            <a:endParaRPr lang="en-US" sz="6400"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20000"/>
              </a:lnSpc>
              <a:spcBef>
                <a:spcPts val="0"/>
              </a:spcBef>
            </a:pPr>
            <a:r>
              <a:rPr lang="en-US" sz="6400" dirty="0">
                <a:solidFill>
                  <a:srgbClr val="000000"/>
                </a:solidFill>
                <a:latin typeface="Calibri" panose="020F0502020204030204" pitchFamily="34" charset="0"/>
                <a:ea typeface="Times New Roman" panose="02020603050405020304" pitchFamily="18" charset="0"/>
                <a:cs typeface="Calibri" panose="020F0502020204030204" pitchFamily="34" charset="0"/>
              </a:rPr>
              <a:t> Have at least 50 percent of members add their skills and interests in their profiles on </a:t>
            </a:r>
            <a:r>
              <a:rPr lang="en-US" sz="6400" dirty="0" err="1">
                <a:solidFill>
                  <a:srgbClr val="000000"/>
                </a:solidFill>
                <a:latin typeface="Calibri" panose="020F0502020204030204" pitchFamily="34" charset="0"/>
                <a:ea typeface="Times New Roman" panose="02020603050405020304" pitchFamily="18" charset="0"/>
                <a:cs typeface="Calibri" panose="020F0502020204030204" pitchFamily="34" charset="0"/>
              </a:rPr>
              <a:t>MyRotary</a:t>
            </a:r>
            <a:endParaRPr lang="en-US" sz="6400"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20000"/>
              </a:lnSpc>
              <a:spcBef>
                <a:spcPts val="0"/>
              </a:spcBef>
            </a:pPr>
            <a:r>
              <a:rPr lang="en-US" sz="6400" dirty="0">
                <a:solidFill>
                  <a:srgbClr val="000000"/>
                </a:solidFill>
                <a:latin typeface="Calibri" panose="020F0502020204030204" pitchFamily="34" charset="0"/>
                <a:ea typeface="Times New Roman" panose="02020603050405020304" pitchFamily="18" charset="0"/>
                <a:cs typeface="Calibri" panose="020F0502020204030204" pitchFamily="34" charset="0"/>
              </a:rPr>
              <a:t> Establish or maintain a twin club relationship</a:t>
            </a:r>
          </a:p>
          <a:p>
            <a:pPr marL="0" marR="0" indent="0">
              <a:lnSpc>
                <a:spcPct val="120000"/>
              </a:lnSpc>
              <a:spcBef>
                <a:spcPts val="0"/>
              </a:spcBef>
            </a:pPr>
            <a:r>
              <a:rPr lang="en-US" sz="6400" dirty="0">
                <a:solidFill>
                  <a:srgbClr val="000000"/>
                </a:solidFill>
                <a:latin typeface="Calibri" panose="020F0502020204030204" pitchFamily="34" charset="0"/>
                <a:ea typeface="Calibri" panose="020F0502020204030204" pitchFamily="34" charset="0"/>
                <a:cs typeface="Calibri" panose="020F0502020204030204" pitchFamily="34" charset="0"/>
              </a:rPr>
              <a:t> Host an activity during World Rotaract Week; Invite the media and club’s and Rotary’s stories</a:t>
            </a:r>
          </a:p>
          <a:p>
            <a:pPr marL="0" marR="0" indent="0">
              <a:lnSpc>
                <a:spcPct val="120000"/>
              </a:lnSpc>
              <a:spcBef>
                <a:spcPts val="0"/>
              </a:spcBef>
            </a:pPr>
            <a:r>
              <a:rPr lang="en-US" sz="6400" dirty="0">
                <a:solidFill>
                  <a:srgbClr val="000000"/>
                </a:solidFill>
                <a:latin typeface="Calibri" panose="020F0502020204030204" pitchFamily="34" charset="0"/>
                <a:ea typeface="Calibri" panose="020F0502020204030204" pitchFamily="34" charset="0"/>
                <a:cs typeface="Calibri" panose="020F0502020204030204" pitchFamily="34" charset="0"/>
              </a:rPr>
              <a:t> Participate in a networking event or social activity with your sponsor Rotary Club</a:t>
            </a:r>
          </a:p>
          <a:p>
            <a:pPr marL="0" marR="0" indent="0">
              <a:lnSpc>
                <a:spcPct val="120000"/>
              </a:lnSpc>
              <a:spcBef>
                <a:spcPts val="0"/>
              </a:spcBef>
              <a:buNone/>
            </a:pPr>
            <a:endParaRPr lang="en-US" sz="6400"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20000"/>
              </a:lnSpc>
              <a:spcBef>
                <a:spcPts val="1370"/>
              </a:spcBef>
              <a:spcAft>
                <a:spcPts val="1370"/>
              </a:spcAft>
              <a:buNone/>
            </a:pPr>
            <a:r>
              <a:rPr lang="en-US" sz="64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 </a:t>
            </a:r>
            <a:r>
              <a:rPr lang="en-US" sz="7200" b="1" u="sng" dirty="0">
                <a:solidFill>
                  <a:srgbClr val="000000"/>
                </a:solidFill>
                <a:latin typeface="Calibri" panose="020F0502020204030204" pitchFamily="34" charset="0"/>
                <a:ea typeface="Times New Roman" panose="02020603050405020304" pitchFamily="18" charset="0"/>
                <a:cs typeface="Calibri" panose="020F0502020204030204" pitchFamily="34" charset="0"/>
              </a:rPr>
              <a:t>TAKE ACTION  </a:t>
            </a:r>
            <a:r>
              <a:rPr lang="en-US" sz="6400" b="1" u="sng" dirty="0">
                <a:solidFill>
                  <a:srgbClr val="000000"/>
                </a:solidFill>
                <a:latin typeface="Calibri" panose="020F0502020204030204" pitchFamily="34" charset="0"/>
                <a:ea typeface="Times New Roman" panose="02020603050405020304" pitchFamily="18" charset="0"/>
                <a:cs typeface="Calibri" panose="020F0502020204030204" pitchFamily="34" charset="0"/>
              </a:rPr>
              <a:t>(</a:t>
            </a:r>
            <a:r>
              <a:rPr lang="en-US" sz="6400" b="1" u="sng" dirty="0">
                <a:solidFill>
                  <a:srgbClr val="FF0000"/>
                </a:solidFill>
                <a:latin typeface="Calibri" panose="020F0502020204030204" pitchFamily="34" charset="0"/>
                <a:ea typeface="Times New Roman" panose="02020603050405020304" pitchFamily="18" charset="0"/>
                <a:cs typeface="Calibri" panose="020F0502020204030204" pitchFamily="34" charset="0"/>
              </a:rPr>
              <a:t>Achieve at least 3 of the following goals</a:t>
            </a:r>
            <a:r>
              <a:rPr lang="en-US" sz="6400" b="1" u="sng" dirty="0">
                <a:solidFill>
                  <a:srgbClr val="000000"/>
                </a:solidFill>
                <a:latin typeface="Calibri" panose="020F0502020204030204" pitchFamily="34" charset="0"/>
                <a:ea typeface="Times New Roman" panose="02020603050405020304" pitchFamily="18" charset="0"/>
                <a:cs typeface="Calibri" panose="020F0502020204030204" pitchFamily="34" charset="0"/>
              </a:rPr>
              <a:t>):</a:t>
            </a:r>
            <a:endParaRPr lang="en-US" sz="7200"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20000"/>
              </a:lnSpc>
              <a:spcBef>
                <a:spcPts val="0"/>
              </a:spcBef>
            </a:pPr>
            <a:r>
              <a:rPr lang="en-US" sz="6400" dirty="0">
                <a:solidFill>
                  <a:srgbClr val="000000"/>
                </a:solidFill>
                <a:latin typeface="Calibri" panose="020F0502020204030204" pitchFamily="34" charset="0"/>
                <a:ea typeface="Times New Roman" panose="02020603050405020304" pitchFamily="18" charset="0"/>
                <a:cs typeface="Calibri" panose="020F0502020204030204" pitchFamily="34" charset="0"/>
              </a:rPr>
              <a:t> Achieve an average minimum PolioPlus contribution of $25 per member</a:t>
            </a:r>
          </a:p>
          <a:p>
            <a:pPr marL="0" marR="0" indent="0">
              <a:lnSpc>
                <a:spcPct val="120000"/>
              </a:lnSpc>
              <a:spcBef>
                <a:spcPts val="0"/>
              </a:spcBef>
            </a:pPr>
            <a:r>
              <a:rPr lang="en-US" sz="6400" dirty="0">
                <a:solidFill>
                  <a:srgbClr val="000000"/>
                </a:solidFill>
                <a:latin typeface="Calibri" panose="020F0502020204030204" pitchFamily="34" charset="0"/>
                <a:ea typeface="Times New Roman" panose="02020603050405020304" pitchFamily="18" charset="0"/>
                <a:cs typeface="Calibri" panose="020F0502020204030204" pitchFamily="34" charset="0"/>
              </a:rPr>
              <a:t> Hold fund raiser to increase awareness of, Rotary’s work toward polio eradication</a:t>
            </a:r>
            <a:endParaRPr lang="en-US" sz="6400"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20000"/>
              </a:lnSpc>
              <a:spcBef>
                <a:spcPts val="0"/>
              </a:spcBef>
            </a:pPr>
            <a:r>
              <a:rPr lang="en-US" sz="6400" dirty="0">
                <a:solidFill>
                  <a:srgbClr val="000000"/>
                </a:solidFill>
                <a:latin typeface="Calibri" panose="020F0502020204030204" pitchFamily="34" charset="0"/>
                <a:ea typeface="Times New Roman" panose="02020603050405020304" pitchFamily="18" charset="0"/>
                <a:cs typeface="Calibri" panose="020F0502020204030204" pitchFamily="34" charset="0"/>
              </a:rPr>
              <a:t> Work with your sponsor Rotary club, conduct a significant local or international service project in one </a:t>
            </a:r>
          </a:p>
          <a:p>
            <a:pPr marL="0" marR="0" indent="0">
              <a:lnSpc>
                <a:spcPct val="120000"/>
              </a:lnSpc>
              <a:spcBef>
                <a:spcPts val="0"/>
              </a:spcBef>
              <a:buNone/>
            </a:pPr>
            <a:r>
              <a:rPr lang="en-US" sz="6400" dirty="0">
                <a:solidFill>
                  <a:srgbClr val="000000"/>
                </a:solidFill>
                <a:latin typeface="Calibri" panose="020F0502020204030204" pitchFamily="34" charset="0"/>
                <a:ea typeface="Times New Roman" panose="02020603050405020304" pitchFamily="18" charset="0"/>
                <a:cs typeface="Calibri" panose="020F0502020204030204" pitchFamily="34" charset="0"/>
              </a:rPr>
              <a:t>   of Rotary’s six areas of focus</a:t>
            </a:r>
            <a:endParaRPr lang="en-US" sz="6400"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20000"/>
              </a:lnSpc>
              <a:spcBef>
                <a:spcPts val="0"/>
              </a:spcBef>
            </a:pPr>
            <a:r>
              <a:rPr lang="en-US" sz="6400" dirty="0">
                <a:solidFill>
                  <a:srgbClr val="000000"/>
                </a:solidFill>
                <a:latin typeface="Calibri" panose="020F0502020204030204" pitchFamily="34" charset="0"/>
                <a:ea typeface="Times New Roman" panose="02020603050405020304" pitchFamily="18" charset="0"/>
                <a:cs typeface="Calibri" panose="020F0502020204030204" pitchFamily="34" charset="0"/>
              </a:rPr>
              <a:t> Post successful club projects, with details about activities, volunteer hours, and funds raised on Rotary </a:t>
            </a:r>
          </a:p>
          <a:p>
            <a:pPr marL="0" marR="0" indent="0">
              <a:lnSpc>
                <a:spcPct val="120000"/>
              </a:lnSpc>
              <a:spcBef>
                <a:spcPts val="0"/>
              </a:spcBef>
              <a:buNone/>
            </a:pPr>
            <a:r>
              <a:rPr lang="en-US" sz="6400" dirty="0">
                <a:solidFill>
                  <a:srgbClr val="000000"/>
                </a:solidFill>
                <a:latin typeface="Calibri" panose="020F0502020204030204" pitchFamily="34" charset="0"/>
                <a:ea typeface="Times New Roman" panose="02020603050405020304" pitchFamily="18" charset="0"/>
                <a:cs typeface="Calibri" panose="020F0502020204030204" pitchFamily="34" charset="0"/>
              </a:rPr>
              <a:t>   Showcase.</a:t>
            </a:r>
            <a:endParaRPr lang="en-US" sz="6400"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20000"/>
              </a:lnSpc>
              <a:spcBef>
                <a:spcPts val="0"/>
              </a:spcBef>
            </a:pPr>
            <a:r>
              <a:rPr lang="en-US" sz="6400" dirty="0">
                <a:solidFill>
                  <a:srgbClr val="000000"/>
                </a:solidFill>
                <a:latin typeface="Calibri" panose="020F0502020204030204" pitchFamily="34" charset="0"/>
                <a:ea typeface="Times New Roman" panose="02020603050405020304" pitchFamily="18" charset="0"/>
                <a:cs typeface="Calibri" panose="020F0502020204030204" pitchFamily="34" charset="0"/>
              </a:rPr>
              <a:t> Use Rotary’s brand guidelines, templates, People of Action campaign materials, and related  Resources</a:t>
            </a:r>
            <a:endParaRPr lang="en-US" sz="6400"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20000"/>
              </a:lnSpc>
              <a:spcBef>
                <a:spcPts val="0"/>
              </a:spcBef>
            </a:pPr>
            <a:endParaRPr lang="en-US" sz="6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30696961-3124-4ABF-9498-6BA4288435D8}"/>
              </a:ext>
            </a:extLst>
          </p:cNvPr>
          <p:cNvPicPr>
            <a:picLocks noChangeAspect="1"/>
          </p:cNvPicPr>
          <p:nvPr/>
        </p:nvPicPr>
        <p:blipFill>
          <a:blip r:embed="rId3"/>
          <a:stretch>
            <a:fillRect/>
          </a:stretch>
        </p:blipFill>
        <p:spPr>
          <a:xfrm>
            <a:off x="1763520" y="0"/>
            <a:ext cx="5901439" cy="1432684"/>
          </a:xfrm>
          <a:prstGeom prst="rect">
            <a:avLst/>
          </a:prstGeom>
        </p:spPr>
      </p:pic>
    </p:spTree>
    <p:extLst>
      <p:ext uri="{BB962C8B-B14F-4D97-AF65-F5344CB8AC3E}">
        <p14:creationId xmlns:p14="http://schemas.microsoft.com/office/powerpoint/2010/main" val="9171783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FC5C7FF-B4E1-4531-B8A8-CB55743FDCAC}"/>
              </a:ext>
            </a:extLst>
          </p:cNvPr>
          <p:cNvSpPr>
            <a:spLocks noGrp="1"/>
          </p:cNvSpPr>
          <p:nvPr>
            <p:ph idx="1"/>
          </p:nvPr>
        </p:nvSpPr>
        <p:spPr>
          <a:xfrm>
            <a:off x="152400" y="1273127"/>
            <a:ext cx="8839200" cy="5584873"/>
          </a:xfrm>
        </p:spPr>
        <p:txBody>
          <a:bodyPr>
            <a:normAutofit fontScale="85000" lnSpcReduction="20000"/>
          </a:bodyPr>
          <a:lstStyle/>
          <a:p>
            <a:r>
              <a:rPr lang="en-US" b="1" u="sng" dirty="0"/>
              <a:t>Rotaract Club Citations:</a:t>
            </a:r>
            <a:r>
              <a:rPr lang="en-US" b="1" u="sng" dirty="0">
                <a:solidFill>
                  <a:srgbClr val="000000"/>
                </a:solidFill>
                <a:latin typeface="Calibri" panose="020F0502020204030204" pitchFamily="34" charset="0"/>
                <a:cs typeface="Calibri" panose="020F0502020204030204" pitchFamily="34" charset="0"/>
              </a:rPr>
              <a:t> </a:t>
            </a:r>
          </a:p>
          <a:p>
            <a:endParaRPr lang="en-US" sz="1000" b="1" u="sng" dirty="0">
              <a:solidFill>
                <a:srgbClr val="000000"/>
              </a:solidFill>
              <a:latin typeface="Calibri" panose="020F0502020204030204" pitchFamily="34" charset="0"/>
              <a:ea typeface="Times New Roman" panose="02020603050405020304" pitchFamily="18" charset="0"/>
              <a:cs typeface="Calibri" panose="020F0502020204030204" pitchFamily="34" charset="0"/>
            </a:endParaRPr>
          </a:p>
          <a:p>
            <a:pPr marL="0" lvl="0" indent="0">
              <a:lnSpc>
                <a:spcPct val="115000"/>
              </a:lnSpc>
              <a:spcBef>
                <a:spcPts val="0"/>
              </a:spcBef>
              <a:spcAft>
                <a:spcPts val="670"/>
              </a:spcAft>
              <a:buClr>
                <a:srgbClr val="00246C"/>
              </a:buClr>
              <a:buSzPts val="1600"/>
              <a:buNone/>
            </a:pPr>
            <a:r>
              <a:rPr lang="en-US" sz="2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During 2019-20, Rotary Clubs may also qualify for a </a:t>
            </a:r>
            <a:r>
              <a:rPr lang="en-US" sz="20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Rotary Citation with Presidential Distinction</a:t>
            </a:r>
            <a:r>
              <a:rPr lang="en-US" sz="2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 when they achieve Rotary Club Citation requirements plus one to three additional goals listed below (</a:t>
            </a:r>
            <a:r>
              <a:rPr lang="en-US" sz="20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SILVER {1 Goal}, GOLD {2 Goals}, Platinum {3 Goals})</a:t>
            </a:r>
            <a:r>
              <a:rPr lang="en-US" sz="2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a:t>
            </a:r>
          </a:p>
          <a:p>
            <a:pPr marL="0" lvl="0" indent="0">
              <a:lnSpc>
                <a:spcPct val="115000"/>
              </a:lnSpc>
              <a:spcBef>
                <a:spcPts val="0"/>
              </a:spcBef>
              <a:spcAft>
                <a:spcPts val="670"/>
              </a:spcAft>
              <a:buClr>
                <a:srgbClr val="00246C"/>
              </a:buClr>
              <a:buSzPts val="1600"/>
              <a:buNone/>
            </a:pPr>
            <a:endParaRPr lang="en-US" sz="1200" dirty="0">
              <a:solidFill>
                <a:prstClr val="black"/>
              </a:solidFill>
              <a:latin typeface="Calibri" panose="020F0502020204030204" pitchFamily="34" charset="0"/>
              <a:ea typeface="Times New Roman" panose="02020603050405020304" pitchFamily="18" charset="0"/>
              <a:cs typeface="Times New Roman" panose="02020603050405020304" pitchFamily="18" charset="0"/>
            </a:endParaRPr>
          </a:p>
          <a:p>
            <a:pPr marL="457200" lvl="0">
              <a:lnSpc>
                <a:spcPct val="115000"/>
              </a:lnSpc>
              <a:spcBef>
                <a:spcPts val="0"/>
              </a:spcBef>
              <a:spcAft>
                <a:spcPts val="670"/>
              </a:spcAft>
            </a:pPr>
            <a:r>
              <a:rPr lang="en-US" sz="2000" b="1" u="sng" dirty="0">
                <a:solidFill>
                  <a:srgbClr val="000000"/>
                </a:solidFill>
                <a:latin typeface="Calibri" panose="020F0502020204030204" pitchFamily="34" charset="0"/>
                <a:ea typeface="Times New Roman" panose="02020603050405020304" pitchFamily="18" charset="0"/>
                <a:cs typeface="Calibri" panose="020F0502020204030204" pitchFamily="34" charset="0"/>
              </a:rPr>
              <a:t>Connect Leaders -</a:t>
            </a:r>
            <a:r>
              <a:rPr lang="en-US" sz="20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   </a:t>
            </a:r>
            <a:r>
              <a:rPr lang="en-US" sz="2000" b="1" i="1" dirty="0">
                <a:solidFill>
                  <a:srgbClr val="000000"/>
                </a:solidFill>
                <a:latin typeface="Calibri" panose="020F0502020204030204" pitchFamily="34" charset="0"/>
                <a:ea typeface="Times New Roman" panose="02020603050405020304" pitchFamily="18" charset="0"/>
                <a:cs typeface="Calibri" panose="020F0502020204030204" pitchFamily="34" charset="0"/>
              </a:rPr>
              <a:t>Achieve a net gain of 5 or more new members</a:t>
            </a:r>
            <a:endParaRPr lang="en-US" sz="20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457200" lvl="0">
              <a:lnSpc>
                <a:spcPct val="115000"/>
              </a:lnSpc>
              <a:spcBef>
                <a:spcPts val="0"/>
              </a:spcBef>
              <a:spcAft>
                <a:spcPts val="670"/>
              </a:spcAft>
            </a:pPr>
            <a:r>
              <a:rPr lang="en-US" sz="2000" b="1" u="sng" dirty="0">
                <a:solidFill>
                  <a:srgbClr val="000000"/>
                </a:solidFill>
                <a:latin typeface="Calibri" panose="020F0502020204030204" pitchFamily="34" charset="0"/>
                <a:ea typeface="Times New Roman" panose="02020603050405020304" pitchFamily="18" charset="0"/>
                <a:cs typeface="Calibri" panose="020F0502020204030204" pitchFamily="34" charset="0"/>
              </a:rPr>
              <a:t>Connect Families -</a:t>
            </a:r>
            <a:r>
              <a:rPr lang="en-US" sz="20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  Organize a family oriented service project that connect families of your members, youth program participants and others.</a:t>
            </a:r>
          </a:p>
          <a:p>
            <a:pPr marL="457200" lvl="0">
              <a:lnSpc>
                <a:spcPct val="115000"/>
              </a:lnSpc>
              <a:spcBef>
                <a:spcPts val="0"/>
              </a:spcBef>
              <a:spcAft>
                <a:spcPts val="670"/>
              </a:spcAft>
            </a:pPr>
            <a:r>
              <a:rPr lang="en-US" sz="2000" b="1" u="sng" dirty="0">
                <a:solidFill>
                  <a:srgbClr val="000000"/>
                </a:solidFill>
                <a:latin typeface="Calibri" panose="020F0502020204030204" pitchFamily="34" charset="0"/>
                <a:ea typeface="Times New Roman" panose="02020603050405020304" pitchFamily="18" charset="0"/>
                <a:cs typeface="Calibri" panose="020F0502020204030204" pitchFamily="34" charset="0"/>
              </a:rPr>
              <a:t>Connect Professionally </a:t>
            </a:r>
            <a:r>
              <a:rPr lang="en-US" sz="2000" b="1" i="1" dirty="0">
                <a:solidFill>
                  <a:srgbClr val="000000"/>
                </a:solidFill>
                <a:latin typeface="Calibri" panose="020F0502020204030204" pitchFamily="34" charset="0"/>
                <a:ea typeface="Times New Roman" panose="02020603050405020304" pitchFamily="18" charset="0"/>
                <a:cs typeface="Calibri" panose="020F0502020204030204" pitchFamily="34" charset="0"/>
              </a:rPr>
              <a:t>- Initiate or continue a leadership/ personal/professional development program to enhance member’s</a:t>
            </a:r>
            <a:r>
              <a:rPr lang="en-US" sz="2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a:t>
            </a:r>
            <a:endParaRPr lang="en-US" sz="20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457200" lvl="0">
              <a:lnSpc>
                <a:spcPct val="115000"/>
              </a:lnSpc>
              <a:spcBef>
                <a:spcPts val="0"/>
              </a:spcBef>
              <a:spcAft>
                <a:spcPts val="670"/>
              </a:spcAft>
            </a:pPr>
            <a:r>
              <a:rPr lang="en-US" sz="2000" b="1" u="sng" dirty="0">
                <a:solidFill>
                  <a:srgbClr val="000000"/>
                </a:solidFill>
                <a:latin typeface="Calibri" panose="020F0502020204030204" pitchFamily="34" charset="0"/>
                <a:ea typeface="Times New Roman" panose="02020603050405020304" pitchFamily="18" charset="0"/>
                <a:cs typeface="Calibri" panose="020F0502020204030204" pitchFamily="34" charset="0"/>
              </a:rPr>
              <a:t>Connect Community -</a:t>
            </a:r>
            <a:r>
              <a:rPr lang="en-US" sz="20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     Show how your club members are people of Action by promoting your club and its service activities on social media at least 4 times per month.</a:t>
            </a:r>
          </a:p>
          <a:p>
            <a:pPr marL="457200" lvl="0">
              <a:lnSpc>
                <a:spcPct val="115000"/>
              </a:lnSpc>
              <a:spcBef>
                <a:spcPts val="0"/>
              </a:spcBef>
              <a:spcAft>
                <a:spcPts val="670"/>
              </a:spcAft>
            </a:pPr>
            <a:endParaRPr lang="en-US" sz="20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algn="ctr"/>
            <a:r>
              <a:rPr lang="en-US" sz="2400" b="1" i="1" dirty="0">
                <a:latin typeface="Calibri" panose="020F0502020204030204" pitchFamily="34" charset="0"/>
                <a:cs typeface="Times New Roman" panose="02020603050405020304" pitchFamily="18" charset="0"/>
              </a:rPr>
              <a:t>  </a:t>
            </a:r>
            <a:r>
              <a:rPr lang="en-US" sz="2400" b="1" u="sng" dirty="0"/>
              <a:t>To be eligible for the Rotary Citation, Rotaract clubs need to be certified by Rotary International and endorsed by the District Governor prior to 1 July 2019. Also before 1 July, an adult adviser to the club needs to provide his or her name and contact information to Rotary International. Sponsor Rotary club officers or Rotaract club advisers will report the achievements by submitting a nomination form to the D6900 Awards Chair prior to June 30, 2020.</a:t>
            </a:r>
            <a:endParaRPr lang="en-US" sz="1800" dirty="0">
              <a:solidFill>
                <a:srgbClr val="000000"/>
              </a:solidFill>
              <a:latin typeface="Calibri" panose="020F0502020204030204" pitchFamily="34" charset="0"/>
              <a:ea typeface="Times New Roman" panose="02020603050405020304" pitchFamily="18" charset="0"/>
              <a:cs typeface="Calibri" panose="020F0502020204030204" pitchFamily="34" charset="0"/>
            </a:endParaRPr>
          </a:p>
        </p:txBody>
      </p:sp>
      <p:pic>
        <p:nvPicPr>
          <p:cNvPr id="7" name="Picture 6">
            <a:extLst>
              <a:ext uri="{FF2B5EF4-FFF2-40B4-BE49-F238E27FC236}">
                <a16:creationId xmlns:a16="http://schemas.microsoft.com/office/drawing/2014/main" id="{743BA172-DCBB-47F8-AFAA-30451BEFB2F8}"/>
              </a:ext>
            </a:extLst>
          </p:cNvPr>
          <p:cNvPicPr>
            <a:picLocks noChangeAspect="1"/>
          </p:cNvPicPr>
          <p:nvPr/>
        </p:nvPicPr>
        <p:blipFill>
          <a:blip r:embed="rId3"/>
          <a:stretch>
            <a:fillRect/>
          </a:stretch>
        </p:blipFill>
        <p:spPr>
          <a:xfrm>
            <a:off x="1763520" y="0"/>
            <a:ext cx="5901439" cy="1432684"/>
          </a:xfrm>
          <a:prstGeom prst="rect">
            <a:avLst/>
          </a:prstGeom>
        </p:spPr>
      </p:pic>
    </p:spTree>
    <p:extLst>
      <p:ext uri="{BB962C8B-B14F-4D97-AF65-F5344CB8AC3E}">
        <p14:creationId xmlns:p14="http://schemas.microsoft.com/office/powerpoint/2010/main" val="17249890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FC5C7FF-B4E1-4531-B8A8-CB55743FDCAC}"/>
              </a:ext>
            </a:extLst>
          </p:cNvPr>
          <p:cNvSpPr>
            <a:spLocks noGrp="1"/>
          </p:cNvSpPr>
          <p:nvPr>
            <p:ph idx="1"/>
          </p:nvPr>
        </p:nvSpPr>
        <p:spPr>
          <a:xfrm>
            <a:off x="152400" y="1103619"/>
            <a:ext cx="8839200" cy="5584873"/>
          </a:xfrm>
        </p:spPr>
        <p:txBody>
          <a:bodyPr>
            <a:normAutofit fontScale="92500" lnSpcReduction="10000"/>
          </a:bodyPr>
          <a:lstStyle/>
          <a:p>
            <a:pPr marL="0" lvl="0" indent="0">
              <a:buNone/>
            </a:pPr>
            <a:r>
              <a:rPr lang="en-US" sz="3000" b="1" u="sng" dirty="0">
                <a:solidFill>
                  <a:prstClr val="black"/>
                </a:solidFill>
              </a:rPr>
              <a:t>Interact Club Citations</a:t>
            </a:r>
            <a:r>
              <a:rPr lang="en-US" sz="1700" b="1" u="sng" dirty="0">
                <a:solidFill>
                  <a:srgbClr val="000000"/>
                </a:solidFill>
                <a:latin typeface="Calibri" panose="020F0502020204030204" pitchFamily="34" charset="0"/>
                <a:cs typeface="Calibri" panose="020F0502020204030204" pitchFamily="34" charset="0"/>
              </a:rPr>
              <a:t>:</a:t>
            </a:r>
            <a:r>
              <a:rPr lang="en-US" sz="1700" dirty="0">
                <a:solidFill>
                  <a:srgbClr val="000000"/>
                </a:solidFill>
                <a:latin typeface="Calibri" panose="020F0502020204030204" pitchFamily="34" charset="0"/>
                <a:ea typeface="Times New Roman" panose="02020603050405020304" pitchFamily="18" charset="0"/>
                <a:cs typeface="Calibri" panose="020F0502020204030204" pitchFamily="34" charset="0"/>
              </a:rPr>
              <a:t>     </a:t>
            </a:r>
            <a:endParaRPr lang="en-US" sz="1500" dirty="0">
              <a:solidFill>
                <a:srgbClr val="000000"/>
              </a:solidFill>
              <a:latin typeface="Calibri" panose="020F0502020204030204" pitchFamily="34" charset="0"/>
              <a:ea typeface="Times New Roman" panose="02020603050405020304" pitchFamily="18" charset="0"/>
              <a:cs typeface="Calibri" panose="020F0502020204030204" pitchFamily="34" charset="0"/>
            </a:endParaRPr>
          </a:p>
          <a:p>
            <a:pPr marL="0" marR="0" indent="0">
              <a:lnSpc>
                <a:spcPct val="120000"/>
              </a:lnSpc>
              <a:spcBef>
                <a:spcPts val="1370"/>
              </a:spcBef>
              <a:spcAft>
                <a:spcPts val="1370"/>
              </a:spcAft>
              <a:buNone/>
            </a:pPr>
            <a:r>
              <a:rPr lang="en-US" sz="2000" b="1" u="sng" dirty="0">
                <a:solidFill>
                  <a:srgbClr val="000000"/>
                </a:solidFill>
                <a:latin typeface="Calibri" panose="020F0502020204030204" pitchFamily="34" charset="0"/>
                <a:ea typeface="Times New Roman" panose="02020603050405020304" pitchFamily="18" charset="0"/>
                <a:cs typeface="Calibri" panose="020F0502020204030204" pitchFamily="34" charset="0"/>
              </a:rPr>
              <a:t>UNITE PEOPLE  </a:t>
            </a:r>
            <a:r>
              <a:rPr lang="en-US" sz="1700" b="1" u="sng" dirty="0">
                <a:solidFill>
                  <a:srgbClr val="000000"/>
                </a:solidFill>
                <a:latin typeface="Calibri" panose="020F0502020204030204" pitchFamily="34" charset="0"/>
                <a:ea typeface="Times New Roman" panose="02020603050405020304" pitchFamily="18" charset="0"/>
                <a:cs typeface="Calibri" panose="020F0502020204030204" pitchFamily="34" charset="0"/>
              </a:rPr>
              <a:t>(</a:t>
            </a:r>
            <a:r>
              <a:rPr lang="en-US" sz="1700" b="1" u="sng" dirty="0">
                <a:solidFill>
                  <a:srgbClr val="FF0000"/>
                </a:solidFill>
                <a:latin typeface="Calibri" panose="020F0502020204030204" pitchFamily="34" charset="0"/>
                <a:ea typeface="Times New Roman" panose="02020603050405020304" pitchFamily="18" charset="0"/>
                <a:cs typeface="Calibri" panose="020F0502020204030204" pitchFamily="34" charset="0"/>
              </a:rPr>
              <a:t>Achieve at least 2 of the following goals</a:t>
            </a:r>
            <a:r>
              <a:rPr lang="en-US" sz="1700" b="1" u="sng" dirty="0">
                <a:solidFill>
                  <a:srgbClr val="000000"/>
                </a:solidFill>
                <a:latin typeface="Calibri" panose="020F0502020204030204" pitchFamily="34" charset="0"/>
                <a:ea typeface="Times New Roman" panose="02020603050405020304" pitchFamily="18" charset="0"/>
                <a:cs typeface="Calibri" panose="020F0502020204030204" pitchFamily="34" charset="0"/>
              </a:rPr>
              <a:t>)</a:t>
            </a:r>
            <a:r>
              <a:rPr lang="en-US" sz="2000" b="1" u="sng" dirty="0">
                <a:solidFill>
                  <a:srgbClr val="000000"/>
                </a:solidFill>
                <a:latin typeface="Calibri" panose="020F0502020204030204" pitchFamily="34" charset="0"/>
                <a:ea typeface="Times New Roman" panose="02020603050405020304" pitchFamily="18" charset="0"/>
                <a:cs typeface="Calibri" panose="020F0502020204030204" pitchFamily="34" charset="0"/>
              </a:rPr>
              <a:t>:</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r>
              <a:rPr lang="en-US" sz="1500" dirty="0"/>
              <a:t>Hold a meeting that introduces members to Rotary programs for young leaders, such as RYLA and Rotary Youth Exchange</a:t>
            </a:r>
          </a:p>
          <a:p>
            <a:r>
              <a:rPr lang="en-US" sz="1500" dirty="0"/>
              <a:t>Collaborate with your sponsor Rotary club or adviser to develop and participate in a career day or mentoring activity</a:t>
            </a:r>
          </a:p>
          <a:p>
            <a:r>
              <a:rPr lang="en-US" sz="1500" dirty="0"/>
              <a:t>Engage with your sponsor Rotary club or adviser to connect graduating Interactors with university- or community-based Rotaract clubs</a:t>
            </a:r>
          </a:p>
          <a:p>
            <a:r>
              <a:rPr lang="en-US" sz="1500" dirty="0"/>
              <a:t>Hold an activity during World Interact Week, invite the media and tell your club’s, and Rotary’s, story</a:t>
            </a:r>
            <a:r>
              <a:rPr lang="en-US" sz="1500" dirty="0">
                <a:solidFill>
                  <a:srgbClr val="000000"/>
                </a:solidFill>
                <a:latin typeface="Calibri" panose="020F0502020204030204" pitchFamily="34" charset="0"/>
                <a:ea typeface="Times New Roman" panose="02020603050405020304" pitchFamily="18" charset="0"/>
                <a:cs typeface="Calibri" panose="020F0502020204030204" pitchFamily="34" charset="0"/>
              </a:rPr>
              <a:t>.</a:t>
            </a:r>
            <a:r>
              <a:rPr lang="en-US" sz="1500" b="1" i="1" dirty="0">
                <a:latin typeface="Calibri" panose="020F0502020204030204" pitchFamily="34" charset="0"/>
                <a:ea typeface="Calibri" panose="020F0502020204030204" pitchFamily="34" charset="0"/>
                <a:cs typeface="Times New Roman" panose="02020603050405020304" pitchFamily="18" charset="0"/>
              </a:rPr>
              <a:t> </a:t>
            </a:r>
          </a:p>
          <a:p>
            <a:pPr marL="0" lvl="0" indent="0">
              <a:lnSpc>
                <a:spcPct val="120000"/>
              </a:lnSpc>
              <a:spcBef>
                <a:spcPts val="1370"/>
              </a:spcBef>
              <a:spcAft>
                <a:spcPts val="1370"/>
              </a:spcAft>
              <a:buNone/>
            </a:pPr>
            <a:r>
              <a:rPr lang="en-US" sz="1900" b="1" u="sng" dirty="0">
                <a:solidFill>
                  <a:srgbClr val="000000"/>
                </a:solidFill>
                <a:latin typeface="Calibri" panose="020F0502020204030204" pitchFamily="34" charset="0"/>
                <a:ea typeface="Times New Roman" panose="02020603050405020304" pitchFamily="18" charset="0"/>
                <a:cs typeface="Calibri" panose="020F0502020204030204" pitchFamily="34" charset="0"/>
              </a:rPr>
              <a:t>TAKE ACTION  </a:t>
            </a:r>
            <a:r>
              <a:rPr lang="en-US" sz="1700" b="1" u="sng" dirty="0">
                <a:solidFill>
                  <a:srgbClr val="000000"/>
                </a:solidFill>
                <a:latin typeface="Calibri" panose="020F0502020204030204" pitchFamily="34" charset="0"/>
                <a:ea typeface="Times New Roman" panose="02020603050405020304" pitchFamily="18" charset="0"/>
                <a:cs typeface="Calibri" panose="020F0502020204030204" pitchFamily="34" charset="0"/>
              </a:rPr>
              <a:t>(</a:t>
            </a:r>
            <a:r>
              <a:rPr lang="en-US" sz="1700" b="1" u="sng" dirty="0">
                <a:solidFill>
                  <a:srgbClr val="FF0000"/>
                </a:solidFill>
                <a:latin typeface="Calibri" panose="020F0502020204030204" pitchFamily="34" charset="0"/>
                <a:ea typeface="Times New Roman" panose="02020603050405020304" pitchFamily="18" charset="0"/>
                <a:cs typeface="Calibri" panose="020F0502020204030204" pitchFamily="34" charset="0"/>
              </a:rPr>
              <a:t>Achieve at least 3 of the following goals</a:t>
            </a:r>
            <a:r>
              <a:rPr lang="en-US" sz="1700" b="1" u="sng" dirty="0">
                <a:solidFill>
                  <a:srgbClr val="000000"/>
                </a:solidFill>
                <a:latin typeface="Calibri" panose="020F0502020204030204" pitchFamily="34" charset="0"/>
                <a:ea typeface="Times New Roman" panose="02020603050405020304" pitchFamily="18" charset="0"/>
                <a:cs typeface="Calibri" panose="020F0502020204030204" pitchFamily="34" charset="0"/>
              </a:rPr>
              <a:t>)</a:t>
            </a:r>
            <a:r>
              <a:rPr lang="en-US" sz="1900" b="1" u="sng" dirty="0">
                <a:solidFill>
                  <a:srgbClr val="000000"/>
                </a:solidFill>
                <a:latin typeface="Calibri" panose="020F0502020204030204" pitchFamily="34" charset="0"/>
                <a:ea typeface="Times New Roman" panose="02020603050405020304" pitchFamily="18" charset="0"/>
                <a:cs typeface="Calibri" panose="020F0502020204030204" pitchFamily="34" charset="0"/>
              </a:rPr>
              <a:t>:</a:t>
            </a:r>
          </a:p>
          <a:p>
            <a:pPr>
              <a:buFont typeface="Wingdings" panose="05000000000000000000" pitchFamily="2" charset="2"/>
              <a:buChar char="§"/>
            </a:pPr>
            <a:r>
              <a:rPr lang="en-US" sz="1600" dirty="0">
                <a:latin typeface="Sentinel-Book"/>
              </a:rPr>
              <a:t>Plan and carry out a project for Global Youth Service Day</a:t>
            </a:r>
          </a:p>
          <a:p>
            <a:pPr marL="0" indent="0">
              <a:buNone/>
            </a:pPr>
            <a:r>
              <a:rPr lang="en-US" sz="1200" dirty="0">
                <a:latin typeface="Wingdings-Regular"/>
              </a:rPr>
              <a:t>l</a:t>
            </a:r>
            <a:r>
              <a:rPr lang="en-US" sz="1200" dirty="0">
                <a:latin typeface="Sentinel-Book"/>
              </a:rPr>
              <a:t>    </a:t>
            </a:r>
            <a:r>
              <a:rPr lang="en-US" sz="1600" dirty="0">
                <a:latin typeface="Sentinel-Book"/>
              </a:rPr>
              <a:t>Hold an event to raise funds for, or to increase awareness of Rotary’s work toward polio eradication</a:t>
            </a:r>
          </a:p>
          <a:p>
            <a:pPr marL="0" indent="0">
              <a:buNone/>
            </a:pPr>
            <a:r>
              <a:rPr lang="en-US" sz="1200" dirty="0">
                <a:latin typeface="Wingdings-Regular"/>
              </a:rPr>
              <a:t>l </a:t>
            </a:r>
            <a:r>
              <a:rPr lang="en-US" sz="1200" dirty="0">
                <a:latin typeface="Sentinel-Book"/>
              </a:rPr>
              <a:t> </a:t>
            </a:r>
            <a:r>
              <a:rPr lang="en-US" sz="1600" dirty="0">
                <a:latin typeface="Sentinel-Book"/>
              </a:rPr>
              <a:t>Partner with your sponsor Rotary club or adviser on a significant local or international service project in one of Rotary’s six areas of focus</a:t>
            </a:r>
          </a:p>
          <a:p>
            <a:pPr marL="0" indent="0">
              <a:buNone/>
            </a:pPr>
            <a:r>
              <a:rPr lang="en-US" sz="1200" dirty="0">
                <a:latin typeface="Wingdings-Regular"/>
              </a:rPr>
              <a:t>l</a:t>
            </a:r>
            <a:r>
              <a:rPr lang="en-US" sz="1200" dirty="0">
                <a:latin typeface="Sentinel-Book"/>
              </a:rPr>
              <a:t> </a:t>
            </a:r>
            <a:r>
              <a:rPr lang="en-US" sz="1600" dirty="0">
                <a:latin typeface="Sentinel-Book"/>
              </a:rPr>
              <a:t>  Ask your sponsor club or adviser to post successful club projects, with details about activities, volunteer hours, and funds raised, on Rotary.org</a:t>
            </a:r>
          </a:p>
          <a:p>
            <a:r>
              <a:rPr lang="en-US" sz="1600" dirty="0">
                <a:latin typeface="Sentinel-Book"/>
              </a:rPr>
              <a:t>Use Rotary’s brand guidelines, templates, People of Action campaign materials, and related resources</a:t>
            </a:r>
            <a:endParaRPr lang="en-US" sz="1500" b="1" i="1" dirty="0">
              <a:latin typeface="Calibri" panose="020F0502020204030204" pitchFamily="34" charset="0"/>
              <a:ea typeface="Calibri" panose="020F0502020204030204" pitchFamily="34" charset="0"/>
              <a:cs typeface="Times New Roman" panose="02020603050405020304" pitchFamily="18" charset="0"/>
            </a:endParaRPr>
          </a:p>
          <a:p>
            <a:pPr marL="457200" lvl="0">
              <a:lnSpc>
                <a:spcPct val="115000"/>
              </a:lnSpc>
              <a:spcBef>
                <a:spcPts val="0"/>
              </a:spcBef>
              <a:spcAft>
                <a:spcPts val="670"/>
              </a:spcAft>
            </a:pPr>
            <a:endParaRPr lang="en-US" sz="900" dirty="0">
              <a:solidFill>
                <a:srgbClr val="000000"/>
              </a:solidFill>
              <a:latin typeface="Calibri" panose="020F0502020204030204" pitchFamily="34" charset="0"/>
              <a:ea typeface="Times New Roman" panose="02020603050405020304" pitchFamily="18" charset="0"/>
              <a:cs typeface="Calibri" panose="020F0502020204030204" pitchFamily="34" charset="0"/>
            </a:endParaRPr>
          </a:p>
          <a:p>
            <a:pPr marL="457200" lvl="0">
              <a:lnSpc>
                <a:spcPct val="115000"/>
              </a:lnSpc>
              <a:spcBef>
                <a:spcPts val="0"/>
              </a:spcBef>
              <a:spcAft>
                <a:spcPts val="670"/>
              </a:spcAft>
            </a:pPr>
            <a:endParaRPr lang="en-US" sz="9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p:cNvSpPr txBox="1"/>
          <p:nvPr/>
        </p:nvSpPr>
        <p:spPr>
          <a:xfrm>
            <a:off x="891502" y="5385049"/>
            <a:ext cx="184666" cy="369332"/>
          </a:xfrm>
          <a:prstGeom prst="rect">
            <a:avLst/>
          </a:prstGeom>
          <a:noFill/>
        </p:spPr>
        <p:txBody>
          <a:bodyPr wrap="none" rtlCol="0">
            <a:spAutoFit/>
          </a:bodyPr>
          <a:lstStyle/>
          <a:p>
            <a:endParaRPr lang="en-US" dirty="0"/>
          </a:p>
        </p:txBody>
      </p:sp>
      <p:pic>
        <p:nvPicPr>
          <p:cNvPr id="8" name="Picture 7">
            <a:extLst>
              <a:ext uri="{FF2B5EF4-FFF2-40B4-BE49-F238E27FC236}">
                <a16:creationId xmlns:a16="http://schemas.microsoft.com/office/drawing/2014/main" id="{68DDF01C-5292-4D3D-BE5D-66F71231C01E}"/>
              </a:ext>
            </a:extLst>
          </p:cNvPr>
          <p:cNvPicPr>
            <a:picLocks noChangeAspect="1"/>
          </p:cNvPicPr>
          <p:nvPr/>
        </p:nvPicPr>
        <p:blipFill>
          <a:blip r:embed="rId3"/>
          <a:stretch>
            <a:fillRect/>
          </a:stretch>
        </p:blipFill>
        <p:spPr>
          <a:xfrm>
            <a:off x="1741353" y="0"/>
            <a:ext cx="5901439" cy="1432684"/>
          </a:xfrm>
          <a:prstGeom prst="rect">
            <a:avLst/>
          </a:prstGeom>
        </p:spPr>
      </p:pic>
    </p:spTree>
    <p:extLst>
      <p:ext uri="{BB962C8B-B14F-4D97-AF65-F5344CB8AC3E}">
        <p14:creationId xmlns:p14="http://schemas.microsoft.com/office/powerpoint/2010/main" val="22924932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FC5C7FF-B4E1-4531-B8A8-CB55743FDCAC}"/>
              </a:ext>
            </a:extLst>
          </p:cNvPr>
          <p:cNvSpPr>
            <a:spLocks noGrp="1"/>
          </p:cNvSpPr>
          <p:nvPr>
            <p:ph idx="1"/>
          </p:nvPr>
        </p:nvSpPr>
        <p:spPr>
          <a:xfrm>
            <a:off x="152400" y="1273127"/>
            <a:ext cx="8839200" cy="5584873"/>
          </a:xfrm>
        </p:spPr>
        <p:txBody>
          <a:bodyPr>
            <a:normAutofit fontScale="92500" lnSpcReduction="20000"/>
          </a:bodyPr>
          <a:lstStyle/>
          <a:p>
            <a:pPr marL="0" lvl="0" indent="0">
              <a:buNone/>
            </a:pPr>
            <a:r>
              <a:rPr lang="en-US" sz="3100" b="1" u="sng" dirty="0">
                <a:solidFill>
                  <a:prstClr val="black"/>
                </a:solidFill>
              </a:rPr>
              <a:t>Interact Club Citations</a:t>
            </a:r>
            <a:r>
              <a:rPr lang="en-US" sz="1800" b="1" u="sng" dirty="0">
                <a:solidFill>
                  <a:srgbClr val="000000"/>
                </a:solidFill>
                <a:latin typeface="Calibri" panose="020F0502020204030204" pitchFamily="34" charset="0"/>
                <a:cs typeface="Calibri" panose="020F0502020204030204" pitchFamily="34" charset="0"/>
              </a:rPr>
              <a:t>:</a:t>
            </a:r>
            <a:r>
              <a:rPr lang="en-US" sz="1800" dirty="0">
                <a:solidFill>
                  <a:srgbClr val="000000"/>
                </a:solidFill>
                <a:latin typeface="Calibri" panose="020F0502020204030204" pitchFamily="34" charset="0"/>
                <a:ea typeface="Times New Roman" panose="02020603050405020304" pitchFamily="18" charset="0"/>
                <a:cs typeface="Calibri" panose="020F0502020204030204" pitchFamily="34" charset="0"/>
              </a:rPr>
              <a:t>     </a:t>
            </a:r>
          </a:p>
          <a:p>
            <a:pPr marL="0" lvl="0" indent="0">
              <a:buNone/>
            </a:pPr>
            <a:r>
              <a:rPr lang="en-US" sz="1700" dirty="0">
                <a:solidFill>
                  <a:srgbClr val="000000"/>
                </a:solidFill>
                <a:latin typeface="Calibri" panose="020F0502020204030204" pitchFamily="34" charset="0"/>
                <a:ea typeface="Times New Roman" panose="02020603050405020304" pitchFamily="18" charset="0"/>
                <a:cs typeface="Calibri" panose="020F0502020204030204" pitchFamily="34" charset="0"/>
              </a:rPr>
              <a:t>This year, Interact Clubs may also qualify for a </a:t>
            </a:r>
            <a:r>
              <a:rPr lang="en-US" sz="1700" b="1" dirty="0">
                <a:solidFill>
                  <a:srgbClr val="000000"/>
                </a:solidFill>
                <a:latin typeface="Calibri" panose="020F0502020204030204" pitchFamily="34" charset="0"/>
                <a:ea typeface="Times New Roman" panose="02020603050405020304" pitchFamily="18" charset="0"/>
                <a:cs typeface="Calibri" panose="020F0502020204030204" pitchFamily="34" charset="0"/>
              </a:rPr>
              <a:t>Rotary Citation with Presidential Distinction</a:t>
            </a:r>
            <a:r>
              <a:rPr lang="en-US" sz="1700" dirty="0">
                <a:solidFill>
                  <a:srgbClr val="000000"/>
                </a:solidFill>
                <a:latin typeface="Calibri" panose="020F0502020204030204" pitchFamily="34" charset="0"/>
                <a:ea typeface="Times New Roman" panose="02020603050405020304" pitchFamily="18" charset="0"/>
                <a:cs typeface="Calibri" panose="020F0502020204030204" pitchFamily="34" charset="0"/>
              </a:rPr>
              <a:t> when they achieve Rotary Club Citation requirements plus one to three additional goals listed below (SILVER {1 Goal}, GOLD {2 Goals}, Platinum {3 Goals}:</a:t>
            </a:r>
          </a:p>
          <a:p>
            <a:pPr marL="0" lvl="0" indent="0">
              <a:buNone/>
            </a:pPr>
            <a:endParaRPr lang="en-US" sz="1700" dirty="0">
              <a:solidFill>
                <a:srgbClr val="000000"/>
              </a:solidFill>
              <a:latin typeface="Calibri" panose="020F0502020204030204" pitchFamily="34" charset="0"/>
              <a:ea typeface="Times New Roman" panose="02020603050405020304" pitchFamily="18" charset="0"/>
              <a:cs typeface="Calibri" panose="020F0502020204030204" pitchFamily="34" charset="0"/>
            </a:endParaRPr>
          </a:p>
          <a:p>
            <a:r>
              <a:rPr lang="en-US" sz="1900" dirty="0">
                <a:latin typeface="Sentinel-Semibold"/>
              </a:rPr>
              <a:t>Connect leaders. </a:t>
            </a:r>
            <a:r>
              <a:rPr lang="en-US" sz="1900" dirty="0">
                <a:latin typeface="Sentinel-Book"/>
              </a:rPr>
              <a:t>Initiate or continue a leadership development program to enhance members’ skills</a:t>
            </a:r>
          </a:p>
          <a:p>
            <a:r>
              <a:rPr lang="en-US" sz="1900" dirty="0">
                <a:latin typeface="Sentinel-Semibold"/>
              </a:rPr>
              <a:t>Connect families. </a:t>
            </a:r>
            <a:r>
              <a:rPr lang="en-US" sz="1900" dirty="0">
                <a:latin typeface="Sentinel-Book"/>
              </a:rPr>
              <a:t>Organize a family-oriented service project that connects families of your members and others</a:t>
            </a:r>
          </a:p>
          <a:p>
            <a:r>
              <a:rPr lang="en-US" sz="1900" dirty="0">
                <a:latin typeface="Sentinel-Semibold"/>
              </a:rPr>
              <a:t>Connect academically. </a:t>
            </a:r>
            <a:r>
              <a:rPr lang="en-US" sz="1900" dirty="0">
                <a:latin typeface="Sentinel-Book"/>
              </a:rPr>
              <a:t>Work with your sponsor Rotary club or adviser to explore local Rotary club and other scholarship opportunities that are available to your club’s members, and present these opportunities to the club</a:t>
            </a:r>
          </a:p>
          <a:p>
            <a:r>
              <a:rPr lang="en-US" sz="1900" dirty="0">
                <a:latin typeface="Sentinel-Semibold"/>
              </a:rPr>
              <a:t>Connect community. </a:t>
            </a:r>
            <a:r>
              <a:rPr lang="en-US" sz="1900" dirty="0">
                <a:latin typeface="Sentinel-Book"/>
              </a:rPr>
              <a:t>Show how your club’s members are People of Action by submitting a video that promotes your club and its service activities to the annual Interact Video Awards</a:t>
            </a:r>
          </a:p>
          <a:p>
            <a:endParaRPr lang="en-US" sz="1600" b="1" u="sng" dirty="0">
              <a:latin typeface="Sentinel-Book"/>
            </a:endParaRPr>
          </a:p>
          <a:p>
            <a:pPr algn="ctr"/>
            <a:r>
              <a:rPr lang="en-US" sz="2200" b="1" u="sng" dirty="0"/>
              <a:t>To be eligible for the Rotary Citation, Interact clubs need to be certified by Rotary International and endorsed by the District Governor prior to 1 July 2019. Also before 1 July, an adult adviser to the club needs to provide his or her name and contact information to Rotary International. </a:t>
            </a:r>
            <a:r>
              <a:rPr lang="en-US" sz="2000" b="1" u="sng" dirty="0"/>
              <a:t>Sponsor Rotary club officers or Interact club advisers will report the achievements by submitting a nomination form to the D6900 Awards Chair prior to June 30, 2020.</a:t>
            </a:r>
            <a:endParaRPr lang="en-US" sz="900" dirty="0">
              <a:solidFill>
                <a:srgbClr val="000000"/>
              </a:solidFill>
              <a:latin typeface="Calibri" panose="020F0502020204030204" pitchFamily="34" charset="0"/>
              <a:ea typeface="Times New Roman" panose="02020603050405020304" pitchFamily="18" charset="0"/>
              <a:cs typeface="Calibri" panose="020F0502020204030204" pitchFamily="34" charset="0"/>
            </a:endParaRPr>
          </a:p>
          <a:p>
            <a:pPr marL="457200" lvl="0">
              <a:lnSpc>
                <a:spcPct val="115000"/>
              </a:lnSpc>
              <a:spcBef>
                <a:spcPts val="0"/>
              </a:spcBef>
              <a:spcAft>
                <a:spcPts val="670"/>
              </a:spcAft>
            </a:pPr>
            <a:endParaRPr lang="en-US" sz="9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p:cNvSpPr txBox="1"/>
          <p:nvPr/>
        </p:nvSpPr>
        <p:spPr>
          <a:xfrm>
            <a:off x="891502" y="5385049"/>
            <a:ext cx="184666" cy="369332"/>
          </a:xfrm>
          <a:prstGeom prst="rect">
            <a:avLst/>
          </a:prstGeom>
          <a:noFill/>
        </p:spPr>
        <p:txBody>
          <a:bodyPr wrap="none" rtlCol="0">
            <a:spAutoFit/>
          </a:bodyPr>
          <a:lstStyle/>
          <a:p>
            <a:endParaRPr lang="en-US" dirty="0"/>
          </a:p>
        </p:txBody>
      </p:sp>
      <p:pic>
        <p:nvPicPr>
          <p:cNvPr id="8" name="Picture 7">
            <a:extLst>
              <a:ext uri="{FF2B5EF4-FFF2-40B4-BE49-F238E27FC236}">
                <a16:creationId xmlns:a16="http://schemas.microsoft.com/office/drawing/2014/main" id="{68DDF01C-5292-4D3D-BE5D-66F71231C01E}"/>
              </a:ext>
            </a:extLst>
          </p:cNvPr>
          <p:cNvPicPr>
            <a:picLocks noChangeAspect="1"/>
          </p:cNvPicPr>
          <p:nvPr/>
        </p:nvPicPr>
        <p:blipFill>
          <a:blip r:embed="rId3"/>
          <a:stretch>
            <a:fillRect/>
          </a:stretch>
        </p:blipFill>
        <p:spPr>
          <a:xfrm>
            <a:off x="1824480" y="152338"/>
            <a:ext cx="5901439" cy="1432684"/>
          </a:xfrm>
          <a:prstGeom prst="rect">
            <a:avLst/>
          </a:prstGeom>
        </p:spPr>
      </p:pic>
    </p:spTree>
    <p:extLst>
      <p:ext uri="{BB962C8B-B14F-4D97-AF65-F5344CB8AC3E}">
        <p14:creationId xmlns:p14="http://schemas.microsoft.com/office/powerpoint/2010/main" val="269046433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320</TotalTime>
  <Words>2356</Words>
  <Application>Microsoft Office PowerPoint</Application>
  <PresentationFormat>On-screen Show (4:3)</PresentationFormat>
  <Paragraphs>210</Paragraphs>
  <Slides>18</Slides>
  <Notes>18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vt:lpstr>
      <vt:lpstr>Calibri</vt:lpstr>
      <vt:lpstr>Calibri Light</vt:lpstr>
      <vt:lpstr>Sentinel-Book</vt:lpstr>
      <vt:lpstr>Sentinel-Semibold</vt:lpstr>
      <vt:lpstr>Wingdings</vt:lpstr>
      <vt:lpstr>Wingdings-Regular</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D6900 2019-2020 AWARDS</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Raymond Ray</dc:creator>
  <cp:lastModifiedBy>Raymond Ray</cp:lastModifiedBy>
  <cp:revision>24</cp:revision>
  <cp:lastPrinted>2018-10-09T17:24:49Z</cp:lastPrinted>
  <dcterms:created xsi:type="dcterms:W3CDTF">2018-09-04T17:37:54Z</dcterms:created>
  <dcterms:modified xsi:type="dcterms:W3CDTF">2019-07-02T15:17:13Z</dcterms:modified>
</cp:coreProperties>
</file>